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/>
  <p:notesSz cx="6858000" cy="9144000"/>
  <p:embeddedFontLst>
    <p:embeddedFont>
      <p:font typeface="210 네버랜드" panose="020B0600000101010101" charset="-127"/>
      <p:regular r:id="rId49"/>
    </p:embeddedFont>
    <p:embeddedFont>
      <p:font typeface="210 네버랜드 Bold" panose="020B0600000101010101" charset="-127"/>
      <p:regular r:id="rId50"/>
    </p:embeddedFont>
    <p:embeddedFont>
      <p:font typeface="210 네버랜드 Light" panose="020B0600000101010101" charset="-127"/>
      <p:regular r:id="rId51"/>
    </p:embeddedFont>
    <p:embeddedFont>
      <p:font typeface="Nanum Square" panose="020B0600000101010101" charset="-127"/>
      <p:regular r:id="rId52"/>
    </p:embeddedFont>
    <p:embeddedFont>
      <p:font typeface="Nanum Square Bold" panose="020B0600000101010101" charset="-127"/>
      <p:regular r:id="rId53"/>
    </p:embeddedFont>
    <p:embeddedFont>
      <p:font typeface="Nanum Square Light" panose="020B0600000101010101" charset="-127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80" y="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sv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leanair.seoul.go.kr/information/info11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1028700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 rot="3900054" flipH="1">
            <a:off x="12213399" y="3028116"/>
            <a:ext cx="1411772" cy="1200594"/>
          </a:xfrm>
          <a:custGeom>
            <a:avLst/>
            <a:gdLst/>
            <a:ahLst/>
            <a:cxnLst/>
            <a:rect l="l" t="t" r="r" b="b"/>
            <a:pathLst>
              <a:path w="1411772" h="1200594">
                <a:moveTo>
                  <a:pt x="1411771" y="0"/>
                </a:moveTo>
                <a:lnTo>
                  <a:pt x="0" y="0"/>
                </a:lnTo>
                <a:lnTo>
                  <a:pt x="0" y="1200595"/>
                </a:lnTo>
                <a:lnTo>
                  <a:pt x="1411771" y="1200595"/>
                </a:lnTo>
                <a:lnTo>
                  <a:pt x="1411771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0929008" y="5729705"/>
            <a:ext cx="1842992" cy="956052"/>
          </a:xfrm>
          <a:custGeom>
            <a:avLst/>
            <a:gdLst/>
            <a:ahLst/>
            <a:cxnLst/>
            <a:rect l="l" t="t" r="r" b="b"/>
            <a:pathLst>
              <a:path w="1842992" h="956052">
                <a:moveTo>
                  <a:pt x="1842992" y="0"/>
                </a:moveTo>
                <a:lnTo>
                  <a:pt x="0" y="0"/>
                </a:lnTo>
                <a:lnTo>
                  <a:pt x="0" y="956052"/>
                </a:lnTo>
                <a:lnTo>
                  <a:pt x="1842992" y="956052"/>
                </a:lnTo>
                <a:lnTo>
                  <a:pt x="184299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352961" y="3690551"/>
            <a:ext cx="1842992" cy="956052"/>
          </a:xfrm>
          <a:custGeom>
            <a:avLst/>
            <a:gdLst/>
            <a:ahLst/>
            <a:cxnLst/>
            <a:rect l="l" t="t" r="r" b="b"/>
            <a:pathLst>
              <a:path w="1842992" h="956052">
                <a:moveTo>
                  <a:pt x="0" y="0"/>
                </a:moveTo>
                <a:lnTo>
                  <a:pt x="1842992" y="0"/>
                </a:lnTo>
                <a:lnTo>
                  <a:pt x="1842992" y="956052"/>
                </a:lnTo>
                <a:lnTo>
                  <a:pt x="0" y="956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306146" y="4014586"/>
            <a:ext cx="3765982" cy="3912709"/>
          </a:xfrm>
          <a:custGeom>
            <a:avLst/>
            <a:gdLst/>
            <a:ahLst/>
            <a:cxnLst/>
            <a:rect l="l" t="t" r="r" b="b"/>
            <a:pathLst>
              <a:path w="3765982" h="3912709">
                <a:moveTo>
                  <a:pt x="0" y="0"/>
                </a:moveTo>
                <a:lnTo>
                  <a:pt x="3765982" y="0"/>
                </a:lnTo>
                <a:lnTo>
                  <a:pt x="3765982" y="3912709"/>
                </a:lnTo>
                <a:lnTo>
                  <a:pt x="0" y="39127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806524">
            <a:off x="531485" y="5139073"/>
            <a:ext cx="3169558" cy="3833655"/>
          </a:xfrm>
          <a:custGeom>
            <a:avLst/>
            <a:gdLst/>
            <a:ahLst/>
            <a:cxnLst/>
            <a:rect l="l" t="t" r="r" b="b"/>
            <a:pathLst>
              <a:path w="3169558" h="3833655">
                <a:moveTo>
                  <a:pt x="0" y="0"/>
                </a:moveTo>
                <a:lnTo>
                  <a:pt x="3169558" y="0"/>
                </a:lnTo>
                <a:lnTo>
                  <a:pt x="3169558" y="3833655"/>
                </a:lnTo>
                <a:lnTo>
                  <a:pt x="0" y="38336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6000"/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217302" y="3401961"/>
            <a:ext cx="9859615" cy="239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40"/>
              </a:lnSpc>
            </a:pPr>
            <a:r>
              <a:rPr lang="en-US" sz="7802" spc="-234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대기오염이</a:t>
            </a:r>
          </a:p>
          <a:p>
            <a:pPr algn="l">
              <a:lnSpc>
                <a:spcPts val="9440"/>
              </a:lnSpc>
            </a:pPr>
            <a:r>
              <a:rPr lang="en-US" sz="7802" spc="-234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인간에게 미치는 영향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35502" y="8049219"/>
            <a:ext cx="4270098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47" dirty="0" err="1">
                <a:solidFill>
                  <a:srgbClr val="0E6E44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행복한</a:t>
            </a:r>
            <a:r>
              <a:rPr lang="en-US" sz="2399" spc="-47" dirty="0">
                <a:solidFill>
                  <a:srgbClr val="0E6E44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 </a:t>
            </a:r>
            <a:r>
              <a:rPr lang="en-US" sz="2399" spc="-47" dirty="0" err="1">
                <a:solidFill>
                  <a:srgbClr val="0E6E44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후레쉬조</a:t>
            </a:r>
            <a:endParaRPr lang="en-US" sz="2399" spc="-47" dirty="0">
              <a:solidFill>
                <a:srgbClr val="0E6E44"/>
              </a:solidFill>
              <a:latin typeface="210 네버랜드"/>
              <a:ea typeface="210 네버랜드"/>
              <a:cs typeface="210 네버랜드"/>
              <a:sym typeface="210 네버랜드"/>
            </a:endParaR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-47" dirty="0" err="1">
                <a:solidFill>
                  <a:srgbClr val="0E6E44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김세연</a:t>
            </a:r>
            <a:r>
              <a:rPr lang="en-US" sz="2399" spc="-47" dirty="0">
                <a:solidFill>
                  <a:srgbClr val="0E6E44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, </a:t>
            </a:r>
            <a:r>
              <a:rPr lang="en-US" sz="2399" spc="-47" dirty="0" err="1">
                <a:solidFill>
                  <a:srgbClr val="0E6E44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노동림</a:t>
            </a:r>
            <a:r>
              <a:rPr lang="en-US" sz="2399" spc="-47" dirty="0">
                <a:solidFill>
                  <a:srgbClr val="0E6E44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, </a:t>
            </a:r>
            <a:r>
              <a:rPr lang="en-US" sz="2399" spc="-47" dirty="0" err="1">
                <a:solidFill>
                  <a:srgbClr val="0E6E44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이청하</a:t>
            </a:r>
            <a:r>
              <a:rPr lang="en-US" sz="2399" spc="-47" dirty="0">
                <a:solidFill>
                  <a:srgbClr val="0E6E44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, </a:t>
            </a:r>
            <a:r>
              <a:rPr lang="en-US" sz="2399" spc="-47" dirty="0" err="1">
                <a:solidFill>
                  <a:srgbClr val="0E6E44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한아름</a:t>
            </a:r>
            <a:endParaRPr lang="en-US" sz="2399" spc="-47" dirty="0">
              <a:solidFill>
                <a:srgbClr val="0E6E44"/>
              </a:solidFill>
              <a:latin typeface="210 네버랜드"/>
              <a:ea typeface="210 네버랜드"/>
              <a:cs typeface="210 네버랜드"/>
              <a:sym typeface="210 네버랜드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292627" y="2435210"/>
            <a:ext cx="527166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공공 데이터 미니프로젝트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941626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792139" y="6944808"/>
            <a:ext cx="2354582" cy="2048400"/>
          </a:xfrm>
          <a:custGeom>
            <a:avLst/>
            <a:gdLst/>
            <a:ahLst/>
            <a:cxnLst/>
            <a:rect l="l" t="t" r="r" b="b"/>
            <a:pathLst>
              <a:path w="2354582" h="2048400">
                <a:moveTo>
                  <a:pt x="0" y="0"/>
                </a:moveTo>
                <a:lnTo>
                  <a:pt x="2354582" y="0"/>
                </a:lnTo>
                <a:lnTo>
                  <a:pt x="2354582" y="2048400"/>
                </a:lnTo>
                <a:lnTo>
                  <a:pt x="0" y="204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6203196" flipH="1">
            <a:off x="15346491" y="3695411"/>
            <a:ext cx="1081642" cy="919846"/>
          </a:xfrm>
          <a:custGeom>
            <a:avLst/>
            <a:gdLst/>
            <a:ahLst/>
            <a:cxnLst/>
            <a:rect l="l" t="t" r="r" b="b"/>
            <a:pathLst>
              <a:path w="1081642" h="919846">
                <a:moveTo>
                  <a:pt x="1081642" y="0"/>
                </a:moveTo>
                <a:lnTo>
                  <a:pt x="0" y="0"/>
                </a:lnTo>
                <a:lnTo>
                  <a:pt x="0" y="919846"/>
                </a:lnTo>
                <a:lnTo>
                  <a:pt x="1081642" y="919846"/>
                </a:lnTo>
                <a:lnTo>
                  <a:pt x="108164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831464" y="2338298"/>
            <a:ext cx="10947311" cy="6582071"/>
          </a:xfrm>
          <a:custGeom>
            <a:avLst/>
            <a:gdLst/>
            <a:ahLst/>
            <a:cxnLst/>
            <a:rect l="l" t="t" r="r" b="b"/>
            <a:pathLst>
              <a:path w="10947311" h="6582071">
                <a:moveTo>
                  <a:pt x="0" y="0"/>
                </a:moveTo>
                <a:lnTo>
                  <a:pt x="10947311" y="0"/>
                </a:lnTo>
                <a:lnTo>
                  <a:pt x="10947311" y="6582071"/>
                </a:lnTo>
                <a:lnTo>
                  <a:pt x="0" y="65820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250036" y="1350581"/>
            <a:ext cx="14271640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 spc="-150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미세먼지 (PM10)</a:t>
            </a:r>
          </a:p>
        </p:txBody>
      </p:sp>
      <p:grpSp>
        <p:nvGrpSpPr>
          <p:cNvPr id="20" name="Group 20"/>
          <p:cNvGrpSpPr/>
          <p:nvPr/>
        </p:nvGrpSpPr>
        <p:grpSpPr>
          <a:xfrm rot="-5400000">
            <a:off x="5372270" y="4683231"/>
            <a:ext cx="373054" cy="1827983"/>
            <a:chOff x="0" y="0"/>
            <a:chExt cx="497405" cy="2437310"/>
          </a:xfrm>
        </p:grpSpPr>
        <p:sp>
          <p:nvSpPr>
            <p:cNvPr id="21" name="AutoShape 21"/>
            <p:cNvSpPr/>
            <p:nvPr/>
          </p:nvSpPr>
          <p:spPr>
            <a:xfrm flipH="1">
              <a:off x="483729" y="0"/>
              <a:ext cx="0" cy="243731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V="1">
              <a:off x="13677" y="13677"/>
              <a:ext cx="470052" cy="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>
              <a:off x="13677" y="0"/>
              <a:ext cx="0" cy="243731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V="1">
              <a:off x="13677" y="2423634"/>
              <a:ext cx="470052" cy="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5" name="Group 25"/>
          <p:cNvGrpSpPr/>
          <p:nvPr/>
        </p:nvGrpSpPr>
        <p:grpSpPr>
          <a:xfrm rot="-5400000">
            <a:off x="5372270" y="5298036"/>
            <a:ext cx="373054" cy="1827983"/>
            <a:chOff x="0" y="0"/>
            <a:chExt cx="497405" cy="2437310"/>
          </a:xfrm>
        </p:grpSpPr>
        <p:sp>
          <p:nvSpPr>
            <p:cNvPr id="26" name="AutoShape 26"/>
            <p:cNvSpPr/>
            <p:nvPr/>
          </p:nvSpPr>
          <p:spPr>
            <a:xfrm flipH="1">
              <a:off x="483729" y="0"/>
              <a:ext cx="0" cy="243731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V="1">
              <a:off x="13677" y="13677"/>
              <a:ext cx="470052" cy="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>
              <a:off x="13677" y="0"/>
              <a:ext cx="0" cy="243731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V="1">
              <a:off x="13677" y="2423634"/>
              <a:ext cx="470052" cy="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0" name="Group 30"/>
          <p:cNvGrpSpPr/>
          <p:nvPr/>
        </p:nvGrpSpPr>
        <p:grpSpPr>
          <a:xfrm rot="-5400000">
            <a:off x="5181551" y="5751844"/>
            <a:ext cx="407461" cy="2175013"/>
            <a:chOff x="0" y="0"/>
            <a:chExt cx="543282" cy="2900017"/>
          </a:xfrm>
        </p:grpSpPr>
        <p:sp>
          <p:nvSpPr>
            <p:cNvPr id="31" name="AutoShape 31"/>
            <p:cNvSpPr/>
            <p:nvPr/>
          </p:nvSpPr>
          <p:spPr>
            <a:xfrm flipH="1">
              <a:off x="527009" y="0"/>
              <a:ext cx="0" cy="2900017"/>
            </a:xfrm>
            <a:prstGeom prst="line">
              <a:avLst/>
            </a:prstGeom>
            <a:ln w="3254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V="1">
              <a:off x="16273" y="16273"/>
              <a:ext cx="510736" cy="0"/>
            </a:xfrm>
            <a:prstGeom prst="line">
              <a:avLst/>
            </a:prstGeom>
            <a:ln w="3254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>
              <a:off x="16273" y="0"/>
              <a:ext cx="0" cy="2900017"/>
            </a:xfrm>
            <a:prstGeom prst="line">
              <a:avLst/>
            </a:prstGeom>
            <a:ln w="3254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V="1">
              <a:off x="16273" y="2883744"/>
              <a:ext cx="510736" cy="0"/>
            </a:xfrm>
            <a:prstGeom prst="line">
              <a:avLst/>
            </a:prstGeom>
            <a:ln w="3254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941626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624765" y="8301868"/>
            <a:ext cx="13677140" cy="691340"/>
            <a:chOff x="0" y="0"/>
            <a:chExt cx="3731550" cy="1886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31550" cy="188619"/>
            </a:xfrm>
            <a:custGeom>
              <a:avLst/>
              <a:gdLst/>
              <a:ahLst/>
              <a:cxnLst/>
              <a:rect l="l" t="t" r="r" b="b"/>
              <a:pathLst>
                <a:path w="3731550" h="188619">
                  <a:moveTo>
                    <a:pt x="11321" y="0"/>
                  </a:moveTo>
                  <a:lnTo>
                    <a:pt x="3720229" y="0"/>
                  </a:lnTo>
                  <a:cubicBezTo>
                    <a:pt x="3726481" y="0"/>
                    <a:pt x="3731550" y="5069"/>
                    <a:pt x="3731550" y="11321"/>
                  </a:cubicBezTo>
                  <a:lnTo>
                    <a:pt x="3731550" y="177298"/>
                  </a:lnTo>
                  <a:cubicBezTo>
                    <a:pt x="3731550" y="183551"/>
                    <a:pt x="3726481" y="188619"/>
                    <a:pt x="3720229" y="188619"/>
                  </a:cubicBezTo>
                  <a:lnTo>
                    <a:pt x="11321" y="188619"/>
                  </a:lnTo>
                  <a:cubicBezTo>
                    <a:pt x="8318" y="188619"/>
                    <a:pt x="5439" y="187426"/>
                    <a:pt x="3316" y="185303"/>
                  </a:cubicBezTo>
                  <a:cubicBezTo>
                    <a:pt x="1193" y="183180"/>
                    <a:pt x="0" y="180301"/>
                    <a:pt x="0" y="177298"/>
                  </a:cubicBezTo>
                  <a:lnTo>
                    <a:pt x="0" y="11321"/>
                  </a:lnTo>
                  <a:cubicBezTo>
                    <a:pt x="0" y="5069"/>
                    <a:pt x="5069" y="0"/>
                    <a:pt x="11321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731550" cy="226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792139" y="6944808"/>
            <a:ext cx="2354582" cy="2048400"/>
          </a:xfrm>
          <a:custGeom>
            <a:avLst/>
            <a:gdLst/>
            <a:ahLst/>
            <a:cxnLst/>
            <a:rect l="l" t="t" r="r" b="b"/>
            <a:pathLst>
              <a:path w="2354582" h="2048400">
                <a:moveTo>
                  <a:pt x="0" y="0"/>
                </a:moveTo>
                <a:lnTo>
                  <a:pt x="2354582" y="0"/>
                </a:lnTo>
                <a:lnTo>
                  <a:pt x="2354582" y="2048400"/>
                </a:lnTo>
                <a:lnTo>
                  <a:pt x="0" y="204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6203196" flipH="1">
            <a:off x="15346491" y="3695411"/>
            <a:ext cx="1081642" cy="919846"/>
          </a:xfrm>
          <a:custGeom>
            <a:avLst/>
            <a:gdLst/>
            <a:ahLst/>
            <a:cxnLst/>
            <a:rect l="l" t="t" r="r" b="b"/>
            <a:pathLst>
              <a:path w="1081642" h="919846">
                <a:moveTo>
                  <a:pt x="1081642" y="0"/>
                </a:moveTo>
                <a:lnTo>
                  <a:pt x="0" y="0"/>
                </a:lnTo>
                <a:lnTo>
                  <a:pt x="0" y="919846"/>
                </a:lnTo>
                <a:lnTo>
                  <a:pt x="1081642" y="919846"/>
                </a:lnTo>
                <a:lnTo>
                  <a:pt x="108164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191588" y="2137532"/>
            <a:ext cx="12123086" cy="6122158"/>
          </a:xfrm>
          <a:custGeom>
            <a:avLst/>
            <a:gdLst/>
            <a:ahLst/>
            <a:cxnLst/>
            <a:rect l="l" t="t" r="r" b="b"/>
            <a:pathLst>
              <a:path w="12123086" h="6122158">
                <a:moveTo>
                  <a:pt x="0" y="0"/>
                </a:moveTo>
                <a:lnTo>
                  <a:pt x="12123086" y="0"/>
                </a:lnTo>
                <a:lnTo>
                  <a:pt x="12123086" y="6122158"/>
                </a:lnTo>
                <a:lnTo>
                  <a:pt x="0" y="6122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250036" y="1350581"/>
            <a:ext cx="14271640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 spc="-150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초미세먼지 (PM2.5)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19982" y="8297273"/>
            <a:ext cx="10194692" cy="5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22"/>
              </a:lnSpc>
            </a:pPr>
            <a:r>
              <a:rPr lang="en-US" sz="2761" spc="-55">
                <a:solidFill>
                  <a:srgbClr val="545454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초미세먼지도 코로나 시기에 비슷한 형태로 감소하는 모습을 보임 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514025" y="4418889"/>
            <a:ext cx="993251" cy="3469785"/>
            <a:chOff x="0" y="0"/>
            <a:chExt cx="1324334" cy="4626380"/>
          </a:xfrm>
        </p:grpSpPr>
        <p:sp>
          <p:nvSpPr>
            <p:cNvPr id="25" name="AutoShape 25"/>
            <p:cNvSpPr/>
            <p:nvPr/>
          </p:nvSpPr>
          <p:spPr>
            <a:xfrm flipH="1">
              <a:off x="1289082" y="9398"/>
              <a:ext cx="0" cy="4607583"/>
            </a:xfrm>
            <a:prstGeom prst="line">
              <a:avLst/>
            </a:prstGeom>
            <a:ln w="7050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V="1">
              <a:off x="35253" y="35253"/>
              <a:ext cx="1253829" cy="0"/>
            </a:xfrm>
            <a:prstGeom prst="line">
              <a:avLst/>
            </a:prstGeom>
            <a:ln w="7050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>
              <a:off x="35253" y="9398"/>
              <a:ext cx="0" cy="4607583"/>
            </a:xfrm>
            <a:prstGeom prst="line">
              <a:avLst/>
            </a:prstGeom>
            <a:ln w="7050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V="1">
              <a:off x="35253" y="4591127"/>
              <a:ext cx="1253829" cy="0"/>
            </a:xfrm>
            <a:prstGeom prst="line">
              <a:avLst/>
            </a:prstGeom>
            <a:ln w="7050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941626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792139" y="6944808"/>
            <a:ext cx="2354582" cy="2048400"/>
          </a:xfrm>
          <a:custGeom>
            <a:avLst/>
            <a:gdLst/>
            <a:ahLst/>
            <a:cxnLst/>
            <a:rect l="l" t="t" r="r" b="b"/>
            <a:pathLst>
              <a:path w="2354582" h="2048400">
                <a:moveTo>
                  <a:pt x="0" y="0"/>
                </a:moveTo>
                <a:lnTo>
                  <a:pt x="2354582" y="0"/>
                </a:lnTo>
                <a:lnTo>
                  <a:pt x="2354582" y="2048400"/>
                </a:lnTo>
                <a:lnTo>
                  <a:pt x="0" y="204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6203196" flipH="1">
            <a:off x="15346491" y="3695411"/>
            <a:ext cx="1081642" cy="919846"/>
          </a:xfrm>
          <a:custGeom>
            <a:avLst/>
            <a:gdLst/>
            <a:ahLst/>
            <a:cxnLst/>
            <a:rect l="l" t="t" r="r" b="b"/>
            <a:pathLst>
              <a:path w="1081642" h="919846">
                <a:moveTo>
                  <a:pt x="1081642" y="0"/>
                </a:moveTo>
                <a:lnTo>
                  <a:pt x="0" y="0"/>
                </a:lnTo>
                <a:lnTo>
                  <a:pt x="0" y="919846"/>
                </a:lnTo>
                <a:lnTo>
                  <a:pt x="1081642" y="919846"/>
                </a:lnTo>
                <a:lnTo>
                  <a:pt x="108164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665767" y="2243301"/>
            <a:ext cx="10956467" cy="6587576"/>
          </a:xfrm>
          <a:custGeom>
            <a:avLst/>
            <a:gdLst/>
            <a:ahLst/>
            <a:cxnLst/>
            <a:rect l="l" t="t" r="r" b="b"/>
            <a:pathLst>
              <a:path w="10956467" h="6587576">
                <a:moveTo>
                  <a:pt x="0" y="0"/>
                </a:moveTo>
                <a:lnTo>
                  <a:pt x="10956466" y="0"/>
                </a:lnTo>
                <a:lnTo>
                  <a:pt x="10956466" y="6587576"/>
                </a:lnTo>
                <a:lnTo>
                  <a:pt x="0" y="65875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250036" y="1350581"/>
            <a:ext cx="14271640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 spc="-150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초미세먼지 (PM2.5)</a:t>
            </a:r>
          </a:p>
        </p:txBody>
      </p:sp>
      <p:grpSp>
        <p:nvGrpSpPr>
          <p:cNvPr id="20" name="Group 20"/>
          <p:cNvGrpSpPr/>
          <p:nvPr/>
        </p:nvGrpSpPr>
        <p:grpSpPr>
          <a:xfrm rot="-5400000">
            <a:off x="5299986" y="4575065"/>
            <a:ext cx="312109" cy="1827983"/>
            <a:chOff x="0" y="0"/>
            <a:chExt cx="416145" cy="2437310"/>
          </a:xfrm>
        </p:grpSpPr>
        <p:sp>
          <p:nvSpPr>
            <p:cNvPr id="21" name="AutoShape 21"/>
            <p:cNvSpPr/>
            <p:nvPr/>
          </p:nvSpPr>
          <p:spPr>
            <a:xfrm flipH="1">
              <a:off x="402469" y="0"/>
              <a:ext cx="0" cy="243731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V="1">
              <a:off x="13677" y="13677"/>
              <a:ext cx="388792" cy="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>
              <a:off x="13677" y="0"/>
              <a:ext cx="0" cy="243731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V="1">
              <a:off x="13677" y="2423634"/>
              <a:ext cx="388792" cy="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5" name="Group 25"/>
          <p:cNvGrpSpPr/>
          <p:nvPr/>
        </p:nvGrpSpPr>
        <p:grpSpPr>
          <a:xfrm rot="-5400000">
            <a:off x="5245881" y="5145841"/>
            <a:ext cx="338975" cy="1909327"/>
            <a:chOff x="0" y="0"/>
            <a:chExt cx="451966" cy="2545770"/>
          </a:xfrm>
        </p:grpSpPr>
        <p:sp>
          <p:nvSpPr>
            <p:cNvPr id="26" name="AutoShape 26"/>
            <p:cNvSpPr/>
            <p:nvPr/>
          </p:nvSpPr>
          <p:spPr>
            <a:xfrm flipH="1">
              <a:off x="437681" y="0"/>
              <a:ext cx="0" cy="2545770"/>
            </a:xfrm>
            <a:prstGeom prst="line">
              <a:avLst/>
            </a:prstGeom>
            <a:ln w="2857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V="1">
              <a:off x="14285" y="14285"/>
              <a:ext cx="423396" cy="0"/>
            </a:xfrm>
            <a:prstGeom prst="line">
              <a:avLst/>
            </a:prstGeom>
            <a:ln w="2857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>
              <a:off x="14285" y="0"/>
              <a:ext cx="0" cy="2545770"/>
            </a:xfrm>
            <a:prstGeom prst="line">
              <a:avLst/>
            </a:prstGeom>
            <a:ln w="2857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V="1">
              <a:off x="14285" y="2531485"/>
              <a:ext cx="423396" cy="0"/>
            </a:xfrm>
            <a:prstGeom prst="line">
              <a:avLst/>
            </a:prstGeom>
            <a:ln w="2857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0" name="Group 30"/>
          <p:cNvGrpSpPr/>
          <p:nvPr/>
        </p:nvGrpSpPr>
        <p:grpSpPr>
          <a:xfrm rot="-5400000">
            <a:off x="5001022" y="5577416"/>
            <a:ext cx="429147" cy="2308873"/>
            <a:chOff x="0" y="0"/>
            <a:chExt cx="572196" cy="3078497"/>
          </a:xfrm>
        </p:grpSpPr>
        <p:sp>
          <p:nvSpPr>
            <p:cNvPr id="31" name="AutoShape 31"/>
            <p:cNvSpPr/>
            <p:nvPr/>
          </p:nvSpPr>
          <p:spPr>
            <a:xfrm flipH="1">
              <a:off x="554922" y="0"/>
              <a:ext cx="0" cy="3078497"/>
            </a:xfrm>
            <a:prstGeom prst="line">
              <a:avLst/>
            </a:prstGeom>
            <a:ln w="34549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V="1">
              <a:off x="17274" y="17274"/>
              <a:ext cx="537647" cy="0"/>
            </a:xfrm>
            <a:prstGeom prst="line">
              <a:avLst/>
            </a:prstGeom>
            <a:ln w="34549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>
              <a:off x="17274" y="0"/>
              <a:ext cx="0" cy="3078497"/>
            </a:xfrm>
            <a:prstGeom prst="line">
              <a:avLst/>
            </a:prstGeom>
            <a:ln w="34549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V="1">
              <a:off x="17274" y="3061223"/>
              <a:ext cx="537647" cy="0"/>
            </a:xfrm>
            <a:prstGeom prst="line">
              <a:avLst/>
            </a:prstGeom>
            <a:ln w="34549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954509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4655386" y="7006517"/>
            <a:ext cx="2357913" cy="2251783"/>
          </a:xfrm>
          <a:custGeom>
            <a:avLst/>
            <a:gdLst/>
            <a:ahLst/>
            <a:cxnLst/>
            <a:rect l="l" t="t" r="r" b="b"/>
            <a:pathLst>
              <a:path w="2357913" h="2251783">
                <a:moveTo>
                  <a:pt x="0" y="0"/>
                </a:moveTo>
                <a:lnTo>
                  <a:pt x="2357913" y="0"/>
                </a:lnTo>
                <a:lnTo>
                  <a:pt x="2357913" y="2251783"/>
                </a:lnTo>
                <a:lnTo>
                  <a:pt x="0" y="22517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59251" y="1991817"/>
            <a:ext cx="5237796" cy="6638446"/>
          </a:xfrm>
          <a:custGeom>
            <a:avLst/>
            <a:gdLst/>
            <a:ahLst/>
            <a:cxnLst/>
            <a:rect l="l" t="t" r="r" b="b"/>
            <a:pathLst>
              <a:path w="5237796" h="6638446">
                <a:moveTo>
                  <a:pt x="0" y="0"/>
                </a:moveTo>
                <a:lnTo>
                  <a:pt x="5237796" y="0"/>
                </a:lnTo>
                <a:lnTo>
                  <a:pt x="5237796" y="6638446"/>
                </a:lnTo>
                <a:lnTo>
                  <a:pt x="0" y="66384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72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297047" y="2258444"/>
            <a:ext cx="6542970" cy="4473756"/>
          </a:xfrm>
          <a:custGeom>
            <a:avLst/>
            <a:gdLst/>
            <a:ahLst/>
            <a:cxnLst/>
            <a:rect l="l" t="t" r="r" b="b"/>
            <a:pathLst>
              <a:path w="6542970" h="4473756">
                <a:moveTo>
                  <a:pt x="0" y="0"/>
                </a:moveTo>
                <a:lnTo>
                  <a:pt x="6542970" y="0"/>
                </a:lnTo>
                <a:lnTo>
                  <a:pt x="6542970" y="4473756"/>
                </a:lnTo>
                <a:lnTo>
                  <a:pt x="0" y="44737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63212" y="1687921"/>
            <a:ext cx="2610315" cy="2251883"/>
          </a:xfrm>
          <a:custGeom>
            <a:avLst/>
            <a:gdLst/>
            <a:ahLst/>
            <a:cxnLst/>
            <a:rect l="l" t="t" r="r" b="b"/>
            <a:pathLst>
              <a:path w="2610315" h="2251883">
                <a:moveTo>
                  <a:pt x="0" y="0"/>
                </a:moveTo>
                <a:lnTo>
                  <a:pt x="2610314" y="0"/>
                </a:lnTo>
                <a:lnTo>
                  <a:pt x="2610314" y="2251883"/>
                </a:lnTo>
                <a:lnTo>
                  <a:pt x="0" y="22518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9382772" y="6972574"/>
            <a:ext cx="6288799" cy="1540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8"/>
              </a:lnSpc>
            </a:pPr>
            <a:r>
              <a:rPr lang="en-US" sz="1800" spc="-36">
                <a:solidFill>
                  <a:srgbClr val="5271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편서풍의 영항</a:t>
            </a:r>
            <a:r>
              <a:rPr lang="en-US" sz="1800" spc="-36">
                <a:solidFill>
                  <a:srgbClr val="545454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으로 중국에서 한국으로 바람이 불어옴</a:t>
            </a:r>
          </a:p>
          <a:p>
            <a:pPr algn="just">
              <a:lnSpc>
                <a:spcPts val="3078"/>
              </a:lnSpc>
            </a:pPr>
            <a:r>
              <a:rPr lang="en-US" sz="1800" spc="-36">
                <a:solidFill>
                  <a:srgbClr val="545454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남쪽의 이동성 고기압의 영향으로 빠르게 빠져나가지 </a:t>
            </a:r>
          </a:p>
          <a:p>
            <a:pPr algn="just">
              <a:lnSpc>
                <a:spcPts val="3078"/>
              </a:lnSpc>
            </a:pPr>
            <a:r>
              <a:rPr lang="en-US" sz="1800" spc="-36">
                <a:solidFill>
                  <a:srgbClr val="545454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못하게 되고 이로 인해 우리나라에 대기가 정체되어 </a:t>
            </a:r>
          </a:p>
          <a:p>
            <a:pPr algn="just">
              <a:lnSpc>
                <a:spcPts val="3078"/>
              </a:lnSpc>
            </a:pPr>
            <a:r>
              <a:rPr lang="en-US" sz="1800" spc="-36">
                <a:solidFill>
                  <a:srgbClr val="545454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미세먼지도 함께 정체됨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941626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624765" y="8301868"/>
            <a:ext cx="13677140" cy="691340"/>
            <a:chOff x="0" y="0"/>
            <a:chExt cx="3731550" cy="1886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31550" cy="188619"/>
            </a:xfrm>
            <a:custGeom>
              <a:avLst/>
              <a:gdLst/>
              <a:ahLst/>
              <a:cxnLst/>
              <a:rect l="l" t="t" r="r" b="b"/>
              <a:pathLst>
                <a:path w="3731550" h="188619">
                  <a:moveTo>
                    <a:pt x="11321" y="0"/>
                  </a:moveTo>
                  <a:lnTo>
                    <a:pt x="3720229" y="0"/>
                  </a:lnTo>
                  <a:cubicBezTo>
                    <a:pt x="3726481" y="0"/>
                    <a:pt x="3731550" y="5069"/>
                    <a:pt x="3731550" y="11321"/>
                  </a:cubicBezTo>
                  <a:lnTo>
                    <a:pt x="3731550" y="177298"/>
                  </a:lnTo>
                  <a:cubicBezTo>
                    <a:pt x="3731550" y="183551"/>
                    <a:pt x="3726481" y="188619"/>
                    <a:pt x="3720229" y="188619"/>
                  </a:cubicBezTo>
                  <a:lnTo>
                    <a:pt x="11321" y="188619"/>
                  </a:lnTo>
                  <a:cubicBezTo>
                    <a:pt x="8318" y="188619"/>
                    <a:pt x="5439" y="187426"/>
                    <a:pt x="3316" y="185303"/>
                  </a:cubicBezTo>
                  <a:cubicBezTo>
                    <a:pt x="1193" y="183180"/>
                    <a:pt x="0" y="180301"/>
                    <a:pt x="0" y="177298"/>
                  </a:cubicBezTo>
                  <a:lnTo>
                    <a:pt x="0" y="11321"/>
                  </a:lnTo>
                  <a:cubicBezTo>
                    <a:pt x="0" y="5069"/>
                    <a:pt x="5069" y="0"/>
                    <a:pt x="11321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731550" cy="226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792139" y="6944808"/>
            <a:ext cx="2354582" cy="2048400"/>
          </a:xfrm>
          <a:custGeom>
            <a:avLst/>
            <a:gdLst/>
            <a:ahLst/>
            <a:cxnLst/>
            <a:rect l="l" t="t" r="r" b="b"/>
            <a:pathLst>
              <a:path w="2354582" h="2048400">
                <a:moveTo>
                  <a:pt x="0" y="0"/>
                </a:moveTo>
                <a:lnTo>
                  <a:pt x="2354582" y="0"/>
                </a:lnTo>
                <a:lnTo>
                  <a:pt x="2354582" y="2048400"/>
                </a:lnTo>
                <a:lnTo>
                  <a:pt x="0" y="204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6203196" flipH="1">
            <a:off x="15761084" y="5678266"/>
            <a:ext cx="1081642" cy="919846"/>
          </a:xfrm>
          <a:custGeom>
            <a:avLst/>
            <a:gdLst/>
            <a:ahLst/>
            <a:cxnLst/>
            <a:rect l="l" t="t" r="r" b="b"/>
            <a:pathLst>
              <a:path w="1081642" h="919846">
                <a:moveTo>
                  <a:pt x="1081641" y="0"/>
                </a:moveTo>
                <a:lnTo>
                  <a:pt x="0" y="0"/>
                </a:lnTo>
                <a:lnTo>
                  <a:pt x="0" y="919847"/>
                </a:lnTo>
                <a:lnTo>
                  <a:pt x="1081641" y="919847"/>
                </a:lnTo>
                <a:lnTo>
                  <a:pt x="108164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123297" y="2171607"/>
            <a:ext cx="12680075" cy="5943785"/>
          </a:xfrm>
          <a:custGeom>
            <a:avLst/>
            <a:gdLst/>
            <a:ahLst/>
            <a:cxnLst/>
            <a:rect l="l" t="t" r="r" b="b"/>
            <a:pathLst>
              <a:path w="12680075" h="5943785">
                <a:moveTo>
                  <a:pt x="0" y="0"/>
                </a:moveTo>
                <a:lnTo>
                  <a:pt x="12680075" y="0"/>
                </a:lnTo>
                <a:lnTo>
                  <a:pt x="12680075" y="5943786"/>
                </a:lnTo>
                <a:lnTo>
                  <a:pt x="0" y="59437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250036" y="1350581"/>
            <a:ext cx="14271640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 spc="-150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아황산가스 (SO2)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046282" y="8326052"/>
            <a:ext cx="7062496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4"/>
              </a:lnSpc>
            </a:pPr>
            <a:r>
              <a:rPr lang="en-US" sz="2499" spc="-49">
                <a:solidFill>
                  <a:srgbClr val="545454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아황산가스 농도 또한 비교적 감소하는 모습을 보임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392606" y="4073627"/>
            <a:ext cx="993251" cy="4040779"/>
            <a:chOff x="0" y="0"/>
            <a:chExt cx="1324334" cy="5387705"/>
          </a:xfrm>
        </p:grpSpPr>
        <p:sp>
          <p:nvSpPr>
            <p:cNvPr id="25" name="AutoShape 25"/>
            <p:cNvSpPr/>
            <p:nvPr/>
          </p:nvSpPr>
          <p:spPr>
            <a:xfrm flipH="1">
              <a:off x="1289082" y="5078"/>
              <a:ext cx="0" cy="5377550"/>
            </a:xfrm>
            <a:prstGeom prst="line">
              <a:avLst/>
            </a:prstGeom>
            <a:ln w="7050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V="1">
              <a:off x="35253" y="35253"/>
              <a:ext cx="1253829" cy="0"/>
            </a:xfrm>
            <a:prstGeom prst="line">
              <a:avLst/>
            </a:prstGeom>
            <a:ln w="7050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>
              <a:off x="35253" y="5078"/>
              <a:ext cx="0" cy="5377550"/>
            </a:xfrm>
            <a:prstGeom prst="line">
              <a:avLst/>
            </a:prstGeom>
            <a:ln w="7050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V="1">
              <a:off x="35253" y="5352452"/>
              <a:ext cx="1253829" cy="0"/>
            </a:xfrm>
            <a:prstGeom prst="line">
              <a:avLst/>
            </a:prstGeom>
            <a:ln w="7050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941626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792139" y="6944808"/>
            <a:ext cx="2354582" cy="2048400"/>
          </a:xfrm>
          <a:custGeom>
            <a:avLst/>
            <a:gdLst/>
            <a:ahLst/>
            <a:cxnLst/>
            <a:rect l="l" t="t" r="r" b="b"/>
            <a:pathLst>
              <a:path w="2354582" h="2048400">
                <a:moveTo>
                  <a:pt x="0" y="0"/>
                </a:moveTo>
                <a:lnTo>
                  <a:pt x="2354582" y="0"/>
                </a:lnTo>
                <a:lnTo>
                  <a:pt x="2354582" y="2048400"/>
                </a:lnTo>
                <a:lnTo>
                  <a:pt x="0" y="204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6203196" flipH="1">
            <a:off x="15346491" y="3695411"/>
            <a:ext cx="1081642" cy="919846"/>
          </a:xfrm>
          <a:custGeom>
            <a:avLst/>
            <a:gdLst/>
            <a:ahLst/>
            <a:cxnLst/>
            <a:rect l="l" t="t" r="r" b="b"/>
            <a:pathLst>
              <a:path w="1081642" h="919846">
                <a:moveTo>
                  <a:pt x="1081642" y="0"/>
                </a:moveTo>
                <a:lnTo>
                  <a:pt x="0" y="0"/>
                </a:lnTo>
                <a:lnTo>
                  <a:pt x="0" y="919846"/>
                </a:lnTo>
                <a:lnTo>
                  <a:pt x="1081642" y="919846"/>
                </a:lnTo>
                <a:lnTo>
                  <a:pt x="108164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474422" y="2245668"/>
            <a:ext cx="9339155" cy="6747540"/>
          </a:xfrm>
          <a:custGeom>
            <a:avLst/>
            <a:gdLst/>
            <a:ahLst/>
            <a:cxnLst/>
            <a:rect l="l" t="t" r="r" b="b"/>
            <a:pathLst>
              <a:path w="9339155" h="6747540">
                <a:moveTo>
                  <a:pt x="0" y="0"/>
                </a:moveTo>
                <a:lnTo>
                  <a:pt x="9339156" y="0"/>
                </a:lnTo>
                <a:lnTo>
                  <a:pt x="9339156" y="6747540"/>
                </a:lnTo>
                <a:lnTo>
                  <a:pt x="0" y="67475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250036" y="1350581"/>
            <a:ext cx="14271640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 spc="-150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아황산가스 (SO2)</a:t>
            </a:r>
          </a:p>
        </p:txBody>
      </p:sp>
      <p:grpSp>
        <p:nvGrpSpPr>
          <p:cNvPr id="20" name="Group 20"/>
          <p:cNvGrpSpPr/>
          <p:nvPr/>
        </p:nvGrpSpPr>
        <p:grpSpPr>
          <a:xfrm rot="-5400000">
            <a:off x="5564938" y="3054816"/>
            <a:ext cx="373054" cy="1827983"/>
            <a:chOff x="0" y="0"/>
            <a:chExt cx="497405" cy="2437310"/>
          </a:xfrm>
        </p:grpSpPr>
        <p:sp>
          <p:nvSpPr>
            <p:cNvPr id="21" name="AutoShape 21"/>
            <p:cNvSpPr/>
            <p:nvPr/>
          </p:nvSpPr>
          <p:spPr>
            <a:xfrm flipH="1">
              <a:off x="483729" y="0"/>
              <a:ext cx="0" cy="243731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V="1">
              <a:off x="13677" y="13677"/>
              <a:ext cx="470052" cy="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>
              <a:off x="13677" y="0"/>
              <a:ext cx="0" cy="243731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V="1">
              <a:off x="13677" y="2423634"/>
              <a:ext cx="470052" cy="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5" name="Group 25"/>
          <p:cNvGrpSpPr/>
          <p:nvPr/>
        </p:nvGrpSpPr>
        <p:grpSpPr>
          <a:xfrm rot="-5400000">
            <a:off x="5564938" y="4060478"/>
            <a:ext cx="373054" cy="1827983"/>
            <a:chOff x="0" y="0"/>
            <a:chExt cx="497405" cy="2437310"/>
          </a:xfrm>
        </p:grpSpPr>
        <p:sp>
          <p:nvSpPr>
            <p:cNvPr id="26" name="AutoShape 26"/>
            <p:cNvSpPr/>
            <p:nvPr/>
          </p:nvSpPr>
          <p:spPr>
            <a:xfrm flipH="1">
              <a:off x="483729" y="0"/>
              <a:ext cx="0" cy="243731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V="1">
              <a:off x="13677" y="13677"/>
              <a:ext cx="470052" cy="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>
              <a:off x="13677" y="0"/>
              <a:ext cx="0" cy="243731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V="1">
              <a:off x="13677" y="2423634"/>
              <a:ext cx="470052" cy="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941626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602680" y="8301868"/>
            <a:ext cx="13677140" cy="691340"/>
            <a:chOff x="0" y="0"/>
            <a:chExt cx="3731550" cy="1886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31550" cy="188619"/>
            </a:xfrm>
            <a:custGeom>
              <a:avLst/>
              <a:gdLst/>
              <a:ahLst/>
              <a:cxnLst/>
              <a:rect l="l" t="t" r="r" b="b"/>
              <a:pathLst>
                <a:path w="3731550" h="188619">
                  <a:moveTo>
                    <a:pt x="11321" y="0"/>
                  </a:moveTo>
                  <a:lnTo>
                    <a:pt x="3720229" y="0"/>
                  </a:lnTo>
                  <a:cubicBezTo>
                    <a:pt x="3726481" y="0"/>
                    <a:pt x="3731550" y="5069"/>
                    <a:pt x="3731550" y="11321"/>
                  </a:cubicBezTo>
                  <a:lnTo>
                    <a:pt x="3731550" y="177298"/>
                  </a:lnTo>
                  <a:cubicBezTo>
                    <a:pt x="3731550" y="183551"/>
                    <a:pt x="3726481" y="188619"/>
                    <a:pt x="3720229" y="188619"/>
                  </a:cubicBezTo>
                  <a:lnTo>
                    <a:pt x="11321" y="188619"/>
                  </a:lnTo>
                  <a:cubicBezTo>
                    <a:pt x="8318" y="188619"/>
                    <a:pt x="5439" y="187426"/>
                    <a:pt x="3316" y="185303"/>
                  </a:cubicBezTo>
                  <a:cubicBezTo>
                    <a:pt x="1193" y="183180"/>
                    <a:pt x="0" y="180301"/>
                    <a:pt x="0" y="177298"/>
                  </a:cubicBezTo>
                  <a:lnTo>
                    <a:pt x="0" y="11321"/>
                  </a:lnTo>
                  <a:cubicBezTo>
                    <a:pt x="0" y="5069"/>
                    <a:pt x="5069" y="0"/>
                    <a:pt x="11321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731550" cy="226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792139" y="6944808"/>
            <a:ext cx="2354582" cy="2048400"/>
          </a:xfrm>
          <a:custGeom>
            <a:avLst/>
            <a:gdLst/>
            <a:ahLst/>
            <a:cxnLst/>
            <a:rect l="l" t="t" r="r" b="b"/>
            <a:pathLst>
              <a:path w="2354582" h="2048400">
                <a:moveTo>
                  <a:pt x="0" y="0"/>
                </a:moveTo>
                <a:lnTo>
                  <a:pt x="2354582" y="0"/>
                </a:lnTo>
                <a:lnTo>
                  <a:pt x="2354582" y="2048400"/>
                </a:lnTo>
                <a:lnTo>
                  <a:pt x="0" y="204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6203196" flipH="1">
            <a:off x="15761084" y="5678266"/>
            <a:ext cx="1081642" cy="919846"/>
          </a:xfrm>
          <a:custGeom>
            <a:avLst/>
            <a:gdLst/>
            <a:ahLst/>
            <a:cxnLst/>
            <a:rect l="l" t="t" r="r" b="b"/>
            <a:pathLst>
              <a:path w="1081642" h="919846">
                <a:moveTo>
                  <a:pt x="1081641" y="0"/>
                </a:moveTo>
                <a:lnTo>
                  <a:pt x="0" y="0"/>
                </a:lnTo>
                <a:lnTo>
                  <a:pt x="0" y="919847"/>
                </a:lnTo>
                <a:lnTo>
                  <a:pt x="1081641" y="919847"/>
                </a:lnTo>
                <a:lnTo>
                  <a:pt x="108164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146721" y="2220007"/>
            <a:ext cx="12407399" cy="5846987"/>
          </a:xfrm>
          <a:custGeom>
            <a:avLst/>
            <a:gdLst/>
            <a:ahLst/>
            <a:cxnLst/>
            <a:rect l="l" t="t" r="r" b="b"/>
            <a:pathLst>
              <a:path w="12407399" h="5846987">
                <a:moveTo>
                  <a:pt x="0" y="0"/>
                </a:moveTo>
                <a:lnTo>
                  <a:pt x="12407399" y="0"/>
                </a:lnTo>
                <a:lnTo>
                  <a:pt x="12407399" y="5846986"/>
                </a:lnTo>
                <a:lnTo>
                  <a:pt x="0" y="58469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250036" y="1350581"/>
            <a:ext cx="14271640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 spc="-150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일산화탄소 (CO1)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755950" y="8352743"/>
            <a:ext cx="11370599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4"/>
              </a:lnSpc>
            </a:pPr>
            <a:r>
              <a:rPr lang="en-US" sz="2499" spc="-49">
                <a:solidFill>
                  <a:srgbClr val="545454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일산화 탄소도 감소추세이지만 제주 지역에서 비교적 일산화탄소량이 낮게 나타남.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3981842" y="6534025"/>
            <a:ext cx="9557108" cy="911297"/>
            <a:chOff x="0" y="0"/>
            <a:chExt cx="12742810" cy="1215062"/>
          </a:xfrm>
        </p:grpSpPr>
        <p:sp>
          <p:nvSpPr>
            <p:cNvPr id="25" name="AutoShape 25"/>
            <p:cNvSpPr/>
            <p:nvPr/>
          </p:nvSpPr>
          <p:spPr>
            <a:xfrm flipH="1">
              <a:off x="12717073" y="19135"/>
              <a:ext cx="0" cy="1176793"/>
            </a:xfrm>
            <a:prstGeom prst="line">
              <a:avLst/>
            </a:prstGeom>
            <a:ln w="5147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V="1">
              <a:off x="25738" y="25738"/>
              <a:ext cx="12691335" cy="0"/>
            </a:xfrm>
            <a:prstGeom prst="line">
              <a:avLst/>
            </a:prstGeom>
            <a:ln w="5147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>
              <a:off x="25738" y="19135"/>
              <a:ext cx="0" cy="1176793"/>
            </a:xfrm>
            <a:prstGeom prst="line">
              <a:avLst/>
            </a:prstGeom>
            <a:ln w="5147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V="1">
              <a:off x="25738" y="1189325"/>
              <a:ext cx="12691335" cy="0"/>
            </a:xfrm>
            <a:prstGeom prst="line">
              <a:avLst/>
            </a:prstGeom>
            <a:ln w="5147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941626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792139" y="6944808"/>
            <a:ext cx="2354582" cy="2048400"/>
          </a:xfrm>
          <a:custGeom>
            <a:avLst/>
            <a:gdLst/>
            <a:ahLst/>
            <a:cxnLst/>
            <a:rect l="l" t="t" r="r" b="b"/>
            <a:pathLst>
              <a:path w="2354582" h="2048400">
                <a:moveTo>
                  <a:pt x="0" y="0"/>
                </a:moveTo>
                <a:lnTo>
                  <a:pt x="2354582" y="0"/>
                </a:lnTo>
                <a:lnTo>
                  <a:pt x="2354582" y="2048400"/>
                </a:lnTo>
                <a:lnTo>
                  <a:pt x="0" y="204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6203196" flipH="1">
            <a:off x="15346491" y="3695411"/>
            <a:ext cx="1081642" cy="919846"/>
          </a:xfrm>
          <a:custGeom>
            <a:avLst/>
            <a:gdLst/>
            <a:ahLst/>
            <a:cxnLst/>
            <a:rect l="l" t="t" r="r" b="b"/>
            <a:pathLst>
              <a:path w="1081642" h="919846">
                <a:moveTo>
                  <a:pt x="1081642" y="0"/>
                </a:moveTo>
                <a:lnTo>
                  <a:pt x="0" y="0"/>
                </a:lnTo>
                <a:lnTo>
                  <a:pt x="0" y="919846"/>
                </a:lnTo>
                <a:lnTo>
                  <a:pt x="1081642" y="919846"/>
                </a:lnTo>
                <a:lnTo>
                  <a:pt x="108164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452171" y="2304113"/>
            <a:ext cx="9383657" cy="6814881"/>
          </a:xfrm>
          <a:custGeom>
            <a:avLst/>
            <a:gdLst/>
            <a:ahLst/>
            <a:cxnLst/>
            <a:rect l="l" t="t" r="r" b="b"/>
            <a:pathLst>
              <a:path w="9383657" h="6814881">
                <a:moveTo>
                  <a:pt x="0" y="0"/>
                </a:moveTo>
                <a:lnTo>
                  <a:pt x="9383658" y="0"/>
                </a:lnTo>
                <a:lnTo>
                  <a:pt x="9383658" y="6814881"/>
                </a:lnTo>
                <a:lnTo>
                  <a:pt x="0" y="68148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250036" y="1350581"/>
            <a:ext cx="14271640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 spc="-150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일산화탄소 (CO1)</a:t>
            </a:r>
          </a:p>
        </p:txBody>
      </p:sp>
      <p:grpSp>
        <p:nvGrpSpPr>
          <p:cNvPr id="20" name="Group 20"/>
          <p:cNvGrpSpPr/>
          <p:nvPr/>
        </p:nvGrpSpPr>
        <p:grpSpPr>
          <a:xfrm rot="-5400000">
            <a:off x="5526405" y="3141882"/>
            <a:ext cx="373054" cy="1827983"/>
            <a:chOff x="0" y="0"/>
            <a:chExt cx="497405" cy="2437310"/>
          </a:xfrm>
        </p:grpSpPr>
        <p:sp>
          <p:nvSpPr>
            <p:cNvPr id="21" name="AutoShape 21"/>
            <p:cNvSpPr/>
            <p:nvPr/>
          </p:nvSpPr>
          <p:spPr>
            <a:xfrm flipH="1">
              <a:off x="483729" y="0"/>
              <a:ext cx="0" cy="243731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V="1">
              <a:off x="13677" y="13677"/>
              <a:ext cx="470052" cy="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>
              <a:off x="13677" y="0"/>
              <a:ext cx="0" cy="243731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V="1">
              <a:off x="13677" y="2423634"/>
              <a:ext cx="470052" cy="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5" name="Group 25"/>
          <p:cNvGrpSpPr/>
          <p:nvPr/>
        </p:nvGrpSpPr>
        <p:grpSpPr>
          <a:xfrm rot="-5400000">
            <a:off x="5526405" y="4137546"/>
            <a:ext cx="373054" cy="1827983"/>
            <a:chOff x="0" y="0"/>
            <a:chExt cx="497405" cy="2437310"/>
          </a:xfrm>
        </p:grpSpPr>
        <p:sp>
          <p:nvSpPr>
            <p:cNvPr id="26" name="AutoShape 26"/>
            <p:cNvSpPr/>
            <p:nvPr/>
          </p:nvSpPr>
          <p:spPr>
            <a:xfrm flipH="1">
              <a:off x="483729" y="0"/>
              <a:ext cx="0" cy="243731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V="1">
              <a:off x="13677" y="13677"/>
              <a:ext cx="470052" cy="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>
              <a:off x="13677" y="0"/>
              <a:ext cx="0" cy="243731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V="1">
              <a:off x="13677" y="2423634"/>
              <a:ext cx="470052" cy="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941626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624765" y="8301868"/>
            <a:ext cx="13677140" cy="691340"/>
            <a:chOff x="0" y="0"/>
            <a:chExt cx="3731550" cy="1886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31550" cy="188619"/>
            </a:xfrm>
            <a:custGeom>
              <a:avLst/>
              <a:gdLst/>
              <a:ahLst/>
              <a:cxnLst/>
              <a:rect l="l" t="t" r="r" b="b"/>
              <a:pathLst>
                <a:path w="3731550" h="188619">
                  <a:moveTo>
                    <a:pt x="11321" y="0"/>
                  </a:moveTo>
                  <a:lnTo>
                    <a:pt x="3720229" y="0"/>
                  </a:lnTo>
                  <a:cubicBezTo>
                    <a:pt x="3726481" y="0"/>
                    <a:pt x="3731550" y="5069"/>
                    <a:pt x="3731550" y="11321"/>
                  </a:cubicBezTo>
                  <a:lnTo>
                    <a:pt x="3731550" y="177298"/>
                  </a:lnTo>
                  <a:cubicBezTo>
                    <a:pt x="3731550" y="183551"/>
                    <a:pt x="3726481" y="188619"/>
                    <a:pt x="3720229" y="188619"/>
                  </a:cubicBezTo>
                  <a:lnTo>
                    <a:pt x="11321" y="188619"/>
                  </a:lnTo>
                  <a:cubicBezTo>
                    <a:pt x="8318" y="188619"/>
                    <a:pt x="5439" y="187426"/>
                    <a:pt x="3316" y="185303"/>
                  </a:cubicBezTo>
                  <a:cubicBezTo>
                    <a:pt x="1193" y="183180"/>
                    <a:pt x="0" y="180301"/>
                    <a:pt x="0" y="177298"/>
                  </a:cubicBezTo>
                  <a:lnTo>
                    <a:pt x="0" y="11321"/>
                  </a:lnTo>
                  <a:cubicBezTo>
                    <a:pt x="0" y="5069"/>
                    <a:pt x="5069" y="0"/>
                    <a:pt x="11321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731550" cy="226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792139" y="6944808"/>
            <a:ext cx="2354582" cy="2048400"/>
          </a:xfrm>
          <a:custGeom>
            <a:avLst/>
            <a:gdLst/>
            <a:ahLst/>
            <a:cxnLst/>
            <a:rect l="l" t="t" r="r" b="b"/>
            <a:pathLst>
              <a:path w="2354582" h="2048400">
                <a:moveTo>
                  <a:pt x="0" y="0"/>
                </a:moveTo>
                <a:lnTo>
                  <a:pt x="2354582" y="0"/>
                </a:lnTo>
                <a:lnTo>
                  <a:pt x="2354582" y="2048400"/>
                </a:lnTo>
                <a:lnTo>
                  <a:pt x="0" y="204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6203196" flipH="1">
            <a:off x="15738999" y="6251402"/>
            <a:ext cx="1081642" cy="919846"/>
          </a:xfrm>
          <a:custGeom>
            <a:avLst/>
            <a:gdLst/>
            <a:ahLst/>
            <a:cxnLst/>
            <a:rect l="l" t="t" r="r" b="b"/>
            <a:pathLst>
              <a:path w="1081642" h="919846">
                <a:moveTo>
                  <a:pt x="1081642" y="0"/>
                </a:moveTo>
                <a:lnTo>
                  <a:pt x="0" y="0"/>
                </a:lnTo>
                <a:lnTo>
                  <a:pt x="0" y="919846"/>
                </a:lnTo>
                <a:lnTo>
                  <a:pt x="1081642" y="919846"/>
                </a:lnTo>
                <a:lnTo>
                  <a:pt x="108164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094584" y="2264540"/>
            <a:ext cx="12634683" cy="5922507"/>
          </a:xfrm>
          <a:custGeom>
            <a:avLst/>
            <a:gdLst/>
            <a:ahLst/>
            <a:cxnLst/>
            <a:rect l="l" t="t" r="r" b="b"/>
            <a:pathLst>
              <a:path w="12634683" h="5922507">
                <a:moveTo>
                  <a:pt x="0" y="0"/>
                </a:moveTo>
                <a:lnTo>
                  <a:pt x="12634682" y="0"/>
                </a:lnTo>
                <a:lnTo>
                  <a:pt x="12634682" y="5922508"/>
                </a:lnTo>
                <a:lnTo>
                  <a:pt x="0" y="59225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250036" y="1350581"/>
            <a:ext cx="14271640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 spc="-150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이산화질소 (NO2)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364982" y="8337975"/>
            <a:ext cx="6093887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4"/>
              </a:lnSpc>
            </a:pPr>
            <a:r>
              <a:rPr lang="en-US" sz="2499" spc="-49">
                <a:solidFill>
                  <a:srgbClr val="545454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이산화질소 농도도 계속해서 감소하고 있음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392606" y="3228318"/>
            <a:ext cx="993251" cy="4955820"/>
            <a:chOff x="0" y="0"/>
            <a:chExt cx="1324334" cy="6607760"/>
          </a:xfrm>
        </p:grpSpPr>
        <p:sp>
          <p:nvSpPr>
            <p:cNvPr id="25" name="AutoShape 25"/>
            <p:cNvSpPr/>
            <p:nvPr/>
          </p:nvSpPr>
          <p:spPr>
            <a:xfrm flipH="1">
              <a:off x="1289082" y="0"/>
              <a:ext cx="0" cy="6607760"/>
            </a:xfrm>
            <a:prstGeom prst="line">
              <a:avLst/>
            </a:prstGeom>
            <a:ln w="7050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V="1">
              <a:off x="35253" y="37078"/>
              <a:ext cx="1253829" cy="0"/>
            </a:xfrm>
            <a:prstGeom prst="line">
              <a:avLst/>
            </a:prstGeom>
            <a:ln w="7050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>
              <a:off x="35253" y="0"/>
              <a:ext cx="0" cy="6607760"/>
            </a:xfrm>
            <a:prstGeom prst="line">
              <a:avLst/>
            </a:prstGeom>
            <a:ln w="7050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V="1">
              <a:off x="35253" y="6570682"/>
              <a:ext cx="1253829" cy="0"/>
            </a:xfrm>
            <a:prstGeom prst="line">
              <a:avLst/>
            </a:prstGeom>
            <a:ln w="7050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941626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792139" y="6944808"/>
            <a:ext cx="2354582" cy="2048400"/>
          </a:xfrm>
          <a:custGeom>
            <a:avLst/>
            <a:gdLst/>
            <a:ahLst/>
            <a:cxnLst/>
            <a:rect l="l" t="t" r="r" b="b"/>
            <a:pathLst>
              <a:path w="2354582" h="2048400">
                <a:moveTo>
                  <a:pt x="0" y="0"/>
                </a:moveTo>
                <a:lnTo>
                  <a:pt x="2354582" y="0"/>
                </a:lnTo>
                <a:lnTo>
                  <a:pt x="2354582" y="2048400"/>
                </a:lnTo>
                <a:lnTo>
                  <a:pt x="0" y="204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6203196" flipH="1">
            <a:off x="15346491" y="3695411"/>
            <a:ext cx="1081642" cy="919846"/>
          </a:xfrm>
          <a:custGeom>
            <a:avLst/>
            <a:gdLst/>
            <a:ahLst/>
            <a:cxnLst/>
            <a:rect l="l" t="t" r="r" b="b"/>
            <a:pathLst>
              <a:path w="1081642" h="919846">
                <a:moveTo>
                  <a:pt x="1081642" y="0"/>
                </a:moveTo>
                <a:lnTo>
                  <a:pt x="0" y="0"/>
                </a:lnTo>
                <a:lnTo>
                  <a:pt x="0" y="919846"/>
                </a:lnTo>
                <a:lnTo>
                  <a:pt x="1081642" y="919846"/>
                </a:lnTo>
                <a:lnTo>
                  <a:pt x="108164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474422" y="2245668"/>
            <a:ext cx="9339155" cy="6747540"/>
          </a:xfrm>
          <a:custGeom>
            <a:avLst/>
            <a:gdLst/>
            <a:ahLst/>
            <a:cxnLst/>
            <a:rect l="l" t="t" r="r" b="b"/>
            <a:pathLst>
              <a:path w="9339155" h="6747540">
                <a:moveTo>
                  <a:pt x="0" y="0"/>
                </a:moveTo>
                <a:lnTo>
                  <a:pt x="9339156" y="0"/>
                </a:lnTo>
                <a:lnTo>
                  <a:pt x="9339156" y="6747540"/>
                </a:lnTo>
                <a:lnTo>
                  <a:pt x="0" y="67475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250036" y="1350581"/>
            <a:ext cx="14271640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 spc="-150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이산화질소 (NO2)</a:t>
            </a:r>
          </a:p>
        </p:txBody>
      </p:sp>
      <p:grpSp>
        <p:nvGrpSpPr>
          <p:cNvPr id="20" name="Group 20"/>
          <p:cNvGrpSpPr/>
          <p:nvPr/>
        </p:nvGrpSpPr>
        <p:grpSpPr>
          <a:xfrm rot="-5400000">
            <a:off x="5564938" y="3054816"/>
            <a:ext cx="373054" cy="1827983"/>
            <a:chOff x="0" y="0"/>
            <a:chExt cx="497405" cy="2437310"/>
          </a:xfrm>
        </p:grpSpPr>
        <p:sp>
          <p:nvSpPr>
            <p:cNvPr id="21" name="AutoShape 21"/>
            <p:cNvSpPr/>
            <p:nvPr/>
          </p:nvSpPr>
          <p:spPr>
            <a:xfrm flipH="1">
              <a:off x="483729" y="0"/>
              <a:ext cx="0" cy="243731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V="1">
              <a:off x="13677" y="13677"/>
              <a:ext cx="470052" cy="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>
              <a:off x="13677" y="0"/>
              <a:ext cx="0" cy="243731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V="1">
              <a:off x="13677" y="2423634"/>
              <a:ext cx="470052" cy="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5" name="Group 25"/>
          <p:cNvGrpSpPr/>
          <p:nvPr/>
        </p:nvGrpSpPr>
        <p:grpSpPr>
          <a:xfrm rot="-5400000">
            <a:off x="5564938" y="4060478"/>
            <a:ext cx="373054" cy="1827983"/>
            <a:chOff x="0" y="0"/>
            <a:chExt cx="497405" cy="2437310"/>
          </a:xfrm>
        </p:grpSpPr>
        <p:sp>
          <p:nvSpPr>
            <p:cNvPr id="26" name="AutoShape 26"/>
            <p:cNvSpPr/>
            <p:nvPr/>
          </p:nvSpPr>
          <p:spPr>
            <a:xfrm flipH="1">
              <a:off x="483729" y="0"/>
              <a:ext cx="0" cy="243731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V="1">
              <a:off x="13677" y="13677"/>
              <a:ext cx="470052" cy="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>
              <a:off x="13677" y="0"/>
              <a:ext cx="0" cy="243731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V="1">
              <a:off x="13677" y="2423634"/>
              <a:ext cx="470052" cy="0"/>
            </a:xfrm>
            <a:prstGeom prst="line">
              <a:avLst/>
            </a:prstGeom>
            <a:ln w="2735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1028700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2008180" y="2074939"/>
            <a:ext cx="14271640" cy="111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6"/>
              </a:lnSpc>
            </a:pPr>
            <a:r>
              <a:rPr lang="en-US" sz="7211" spc="-216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CONTENTS</a:t>
            </a:r>
          </a:p>
        </p:txBody>
      </p:sp>
      <p:sp>
        <p:nvSpPr>
          <p:cNvPr id="17" name="Freeform 17"/>
          <p:cNvSpPr/>
          <p:nvPr/>
        </p:nvSpPr>
        <p:spPr>
          <a:xfrm>
            <a:off x="15915542" y="6615603"/>
            <a:ext cx="1984783" cy="3182017"/>
          </a:xfrm>
          <a:custGeom>
            <a:avLst/>
            <a:gdLst/>
            <a:ahLst/>
            <a:cxnLst/>
            <a:rect l="l" t="t" r="r" b="b"/>
            <a:pathLst>
              <a:path w="1984783" h="3182017">
                <a:moveTo>
                  <a:pt x="0" y="0"/>
                </a:moveTo>
                <a:lnTo>
                  <a:pt x="1984782" y="0"/>
                </a:lnTo>
                <a:lnTo>
                  <a:pt x="1984782" y="3182016"/>
                </a:lnTo>
                <a:lnTo>
                  <a:pt x="0" y="3182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3488808" flipH="1" flipV="1">
            <a:off x="636959" y="4236772"/>
            <a:ext cx="1303096" cy="1108175"/>
          </a:xfrm>
          <a:custGeom>
            <a:avLst/>
            <a:gdLst/>
            <a:ahLst/>
            <a:cxnLst/>
            <a:rect l="l" t="t" r="r" b="b"/>
            <a:pathLst>
              <a:path w="1303096" h="1108175">
                <a:moveTo>
                  <a:pt x="1303096" y="1108175"/>
                </a:moveTo>
                <a:lnTo>
                  <a:pt x="0" y="1108175"/>
                </a:lnTo>
                <a:lnTo>
                  <a:pt x="0" y="0"/>
                </a:lnTo>
                <a:lnTo>
                  <a:pt x="1303096" y="0"/>
                </a:lnTo>
                <a:lnTo>
                  <a:pt x="1303096" y="1108175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AutoShape 19"/>
          <p:cNvSpPr/>
          <p:nvPr/>
        </p:nvSpPr>
        <p:spPr>
          <a:xfrm flipH="1">
            <a:off x="5059831" y="4564248"/>
            <a:ext cx="8168338" cy="0"/>
          </a:xfrm>
          <a:prstGeom prst="line">
            <a:avLst/>
          </a:prstGeom>
          <a:ln w="19050" cap="flat">
            <a:solidFill>
              <a:srgbClr val="13915A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5059831" y="3825136"/>
            <a:ext cx="1009278" cy="52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sz="3043" spc="-3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49736" y="3827886"/>
            <a:ext cx="5723372" cy="52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sz="3043" spc="-3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주제 선정 배경 및 기본 용어 설명</a:t>
            </a:r>
          </a:p>
        </p:txBody>
      </p:sp>
      <p:sp>
        <p:nvSpPr>
          <p:cNvPr id="22" name="AutoShape 22"/>
          <p:cNvSpPr/>
          <p:nvPr/>
        </p:nvSpPr>
        <p:spPr>
          <a:xfrm flipH="1">
            <a:off x="5059831" y="5560681"/>
            <a:ext cx="8168338" cy="0"/>
          </a:xfrm>
          <a:prstGeom prst="line">
            <a:avLst/>
          </a:prstGeom>
          <a:ln w="19050" cap="flat">
            <a:solidFill>
              <a:srgbClr val="13915A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5059831" y="4821569"/>
            <a:ext cx="1009278" cy="52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sz="3043" spc="-3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2.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49736" y="4824319"/>
            <a:ext cx="5343127" cy="52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0"/>
              </a:lnSpc>
              <a:spcBef>
                <a:spcPct val="0"/>
              </a:spcBef>
            </a:pPr>
            <a:r>
              <a:rPr lang="en-US" sz="3043" spc="-3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대기오염물질 농도 추이</a:t>
            </a:r>
          </a:p>
        </p:txBody>
      </p:sp>
      <p:sp>
        <p:nvSpPr>
          <p:cNvPr id="25" name="AutoShape 25"/>
          <p:cNvSpPr/>
          <p:nvPr/>
        </p:nvSpPr>
        <p:spPr>
          <a:xfrm flipH="1">
            <a:off x="5059831" y="6556968"/>
            <a:ext cx="8168338" cy="0"/>
          </a:xfrm>
          <a:prstGeom prst="line">
            <a:avLst/>
          </a:prstGeom>
          <a:ln w="19050" cap="flat">
            <a:solidFill>
              <a:srgbClr val="13915A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5059831" y="5817856"/>
            <a:ext cx="1009278" cy="52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sz="3043" spc="-3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649736" y="5820605"/>
            <a:ext cx="8017850" cy="52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0"/>
              </a:lnSpc>
              <a:spcBef>
                <a:spcPct val="0"/>
              </a:spcBef>
            </a:pPr>
            <a:r>
              <a:rPr lang="en-US" sz="3043" spc="-3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대기오염물질의 인체 영향과 질병 추이</a:t>
            </a:r>
          </a:p>
        </p:txBody>
      </p:sp>
      <p:sp>
        <p:nvSpPr>
          <p:cNvPr id="28" name="AutoShape 28"/>
          <p:cNvSpPr/>
          <p:nvPr/>
        </p:nvSpPr>
        <p:spPr>
          <a:xfrm flipH="1">
            <a:off x="5059831" y="7553255"/>
            <a:ext cx="8168338" cy="0"/>
          </a:xfrm>
          <a:prstGeom prst="line">
            <a:avLst/>
          </a:prstGeom>
          <a:ln w="19050" cap="flat">
            <a:solidFill>
              <a:srgbClr val="13915A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9" name="TextBox 29"/>
          <p:cNvSpPr txBox="1"/>
          <p:nvPr/>
        </p:nvSpPr>
        <p:spPr>
          <a:xfrm>
            <a:off x="5059831" y="6814143"/>
            <a:ext cx="1009278" cy="52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sz="3043" spc="-3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4.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640211" y="6820925"/>
            <a:ext cx="3668488" cy="52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sz="3043" spc="-3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대기오염 배출원 추이</a:t>
            </a:r>
          </a:p>
        </p:txBody>
      </p:sp>
      <p:sp>
        <p:nvSpPr>
          <p:cNvPr id="31" name="AutoShape 31"/>
          <p:cNvSpPr/>
          <p:nvPr/>
        </p:nvSpPr>
        <p:spPr>
          <a:xfrm flipH="1">
            <a:off x="5059831" y="8549542"/>
            <a:ext cx="8168338" cy="0"/>
          </a:xfrm>
          <a:prstGeom prst="line">
            <a:avLst/>
          </a:prstGeom>
          <a:ln w="19050" cap="flat">
            <a:solidFill>
              <a:srgbClr val="13915A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5059831" y="7810430"/>
            <a:ext cx="1009278" cy="52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sz="3043" spc="-3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5.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640211" y="7810430"/>
            <a:ext cx="802206" cy="52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sz="3043" spc="-3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결론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954509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9385856" y="4563954"/>
            <a:ext cx="7207575" cy="2369490"/>
          </a:xfrm>
          <a:custGeom>
            <a:avLst/>
            <a:gdLst/>
            <a:ahLst/>
            <a:cxnLst/>
            <a:rect l="l" t="t" r="r" b="b"/>
            <a:pathLst>
              <a:path w="7207575" h="2369490">
                <a:moveTo>
                  <a:pt x="0" y="0"/>
                </a:moveTo>
                <a:lnTo>
                  <a:pt x="7207575" y="0"/>
                </a:lnTo>
                <a:lnTo>
                  <a:pt x="7207575" y="2369490"/>
                </a:lnTo>
                <a:lnTo>
                  <a:pt x="0" y="2369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84722" y="3984372"/>
            <a:ext cx="7659785" cy="3528654"/>
          </a:xfrm>
          <a:custGeom>
            <a:avLst/>
            <a:gdLst/>
            <a:ahLst/>
            <a:cxnLst/>
            <a:rect l="l" t="t" r="r" b="b"/>
            <a:pathLst>
              <a:path w="7659785" h="3528654">
                <a:moveTo>
                  <a:pt x="0" y="0"/>
                </a:moveTo>
                <a:lnTo>
                  <a:pt x="7659785" y="0"/>
                </a:lnTo>
                <a:lnTo>
                  <a:pt x="7659785" y="3528654"/>
                </a:lnTo>
                <a:lnTo>
                  <a:pt x="0" y="35286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7759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250036" y="3444974"/>
            <a:ext cx="1810752" cy="406047"/>
          </a:xfrm>
          <a:custGeom>
            <a:avLst/>
            <a:gdLst/>
            <a:ahLst/>
            <a:cxnLst/>
            <a:rect l="l" t="t" r="r" b="b"/>
            <a:pathLst>
              <a:path w="1810752" h="406047">
                <a:moveTo>
                  <a:pt x="0" y="0"/>
                </a:moveTo>
                <a:lnTo>
                  <a:pt x="1810752" y="0"/>
                </a:lnTo>
                <a:lnTo>
                  <a:pt x="1810752" y="406048"/>
                </a:lnTo>
                <a:lnTo>
                  <a:pt x="0" y="4060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250036" y="1656441"/>
            <a:ext cx="14271640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 spc="-150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발전소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941626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624765" y="8301868"/>
            <a:ext cx="13677140" cy="956432"/>
            <a:chOff x="0" y="0"/>
            <a:chExt cx="3731550" cy="2609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31550" cy="260944"/>
            </a:xfrm>
            <a:custGeom>
              <a:avLst/>
              <a:gdLst/>
              <a:ahLst/>
              <a:cxnLst/>
              <a:rect l="l" t="t" r="r" b="b"/>
              <a:pathLst>
                <a:path w="3731550" h="260944">
                  <a:moveTo>
                    <a:pt x="11321" y="0"/>
                  </a:moveTo>
                  <a:lnTo>
                    <a:pt x="3720229" y="0"/>
                  </a:lnTo>
                  <a:cubicBezTo>
                    <a:pt x="3726481" y="0"/>
                    <a:pt x="3731550" y="5069"/>
                    <a:pt x="3731550" y="11321"/>
                  </a:cubicBezTo>
                  <a:lnTo>
                    <a:pt x="3731550" y="249623"/>
                  </a:lnTo>
                  <a:cubicBezTo>
                    <a:pt x="3731550" y="255876"/>
                    <a:pt x="3726481" y="260944"/>
                    <a:pt x="3720229" y="260944"/>
                  </a:cubicBezTo>
                  <a:lnTo>
                    <a:pt x="11321" y="260944"/>
                  </a:lnTo>
                  <a:cubicBezTo>
                    <a:pt x="8318" y="260944"/>
                    <a:pt x="5439" y="259752"/>
                    <a:pt x="3316" y="257629"/>
                  </a:cubicBezTo>
                  <a:cubicBezTo>
                    <a:pt x="1193" y="255506"/>
                    <a:pt x="0" y="252626"/>
                    <a:pt x="0" y="249623"/>
                  </a:cubicBezTo>
                  <a:lnTo>
                    <a:pt x="0" y="11321"/>
                  </a:lnTo>
                  <a:cubicBezTo>
                    <a:pt x="0" y="5069"/>
                    <a:pt x="5069" y="0"/>
                    <a:pt x="11321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731550" cy="299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792139" y="6944808"/>
            <a:ext cx="2354582" cy="2048400"/>
          </a:xfrm>
          <a:custGeom>
            <a:avLst/>
            <a:gdLst/>
            <a:ahLst/>
            <a:cxnLst/>
            <a:rect l="l" t="t" r="r" b="b"/>
            <a:pathLst>
              <a:path w="2354582" h="2048400">
                <a:moveTo>
                  <a:pt x="0" y="0"/>
                </a:moveTo>
                <a:lnTo>
                  <a:pt x="2354582" y="0"/>
                </a:lnTo>
                <a:lnTo>
                  <a:pt x="2354582" y="2048400"/>
                </a:lnTo>
                <a:lnTo>
                  <a:pt x="0" y="204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6203196" flipH="1">
            <a:off x="15761084" y="5678266"/>
            <a:ext cx="1081642" cy="919846"/>
          </a:xfrm>
          <a:custGeom>
            <a:avLst/>
            <a:gdLst/>
            <a:ahLst/>
            <a:cxnLst/>
            <a:rect l="l" t="t" r="r" b="b"/>
            <a:pathLst>
              <a:path w="1081642" h="919846">
                <a:moveTo>
                  <a:pt x="1081641" y="0"/>
                </a:moveTo>
                <a:lnTo>
                  <a:pt x="0" y="0"/>
                </a:lnTo>
                <a:lnTo>
                  <a:pt x="0" y="919847"/>
                </a:lnTo>
                <a:lnTo>
                  <a:pt x="1081641" y="919847"/>
                </a:lnTo>
                <a:lnTo>
                  <a:pt x="108164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324771" y="2231258"/>
            <a:ext cx="12160270" cy="6080135"/>
          </a:xfrm>
          <a:custGeom>
            <a:avLst/>
            <a:gdLst/>
            <a:ahLst/>
            <a:cxnLst/>
            <a:rect l="l" t="t" r="r" b="b"/>
            <a:pathLst>
              <a:path w="12160270" h="6080135">
                <a:moveTo>
                  <a:pt x="0" y="0"/>
                </a:moveTo>
                <a:lnTo>
                  <a:pt x="12160270" y="0"/>
                </a:lnTo>
                <a:lnTo>
                  <a:pt x="12160270" y="6080135"/>
                </a:lnTo>
                <a:lnTo>
                  <a:pt x="0" y="60801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250036" y="1350581"/>
            <a:ext cx="14271640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 spc="-150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오존 (O3)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313063" y="8423214"/>
            <a:ext cx="8800267" cy="732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0"/>
              </a:lnSpc>
            </a:pPr>
            <a:r>
              <a:rPr lang="en-US" sz="2300" spc="-46">
                <a:solidFill>
                  <a:srgbClr val="545454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제주도 지역이 대도시에 비해 자동차 등에서 배출되는 질소산화물이 </a:t>
            </a:r>
          </a:p>
          <a:p>
            <a:pPr algn="just">
              <a:lnSpc>
                <a:spcPts val="2990"/>
              </a:lnSpc>
            </a:pPr>
            <a:r>
              <a:rPr lang="en-US" sz="2300" spc="-46">
                <a:solidFill>
                  <a:srgbClr val="545454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적어서 농도가 낮아 소멸되는 양이 적어 오존 농도가 상대적으로 높음.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366217" y="2644587"/>
            <a:ext cx="9747113" cy="2006486"/>
            <a:chOff x="0" y="0"/>
            <a:chExt cx="12996150" cy="2675315"/>
          </a:xfrm>
        </p:grpSpPr>
        <p:sp>
          <p:nvSpPr>
            <p:cNvPr id="25" name="AutoShape 25"/>
            <p:cNvSpPr/>
            <p:nvPr/>
          </p:nvSpPr>
          <p:spPr>
            <a:xfrm flipH="1">
              <a:off x="12970413" y="10848"/>
              <a:ext cx="0" cy="2653620"/>
            </a:xfrm>
            <a:prstGeom prst="line">
              <a:avLst/>
            </a:prstGeom>
            <a:ln w="5147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V="1">
              <a:off x="25738" y="25738"/>
              <a:ext cx="12944675" cy="0"/>
            </a:xfrm>
            <a:prstGeom prst="line">
              <a:avLst/>
            </a:prstGeom>
            <a:ln w="5147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>
              <a:off x="25738" y="10848"/>
              <a:ext cx="0" cy="2653620"/>
            </a:xfrm>
            <a:prstGeom prst="line">
              <a:avLst/>
            </a:prstGeom>
            <a:ln w="5147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V="1">
              <a:off x="25738" y="2649577"/>
              <a:ext cx="12944675" cy="0"/>
            </a:xfrm>
            <a:prstGeom prst="line">
              <a:avLst/>
            </a:prstGeom>
            <a:ln w="5147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941626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792139" y="6944808"/>
            <a:ext cx="2354582" cy="2048400"/>
          </a:xfrm>
          <a:custGeom>
            <a:avLst/>
            <a:gdLst/>
            <a:ahLst/>
            <a:cxnLst/>
            <a:rect l="l" t="t" r="r" b="b"/>
            <a:pathLst>
              <a:path w="2354582" h="2048400">
                <a:moveTo>
                  <a:pt x="0" y="0"/>
                </a:moveTo>
                <a:lnTo>
                  <a:pt x="2354582" y="0"/>
                </a:lnTo>
                <a:lnTo>
                  <a:pt x="2354582" y="2048400"/>
                </a:lnTo>
                <a:lnTo>
                  <a:pt x="0" y="204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6203196" flipH="1">
            <a:off x="15346491" y="3695411"/>
            <a:ext cx="1081642" cy="919846"/>
          </a:xfrm>
          <a:custGeom>
            <a:avLst/>
            <a:gdLst/>
            <a:ahLst/>
            <a:cxnLst/>
            <a:rect l="l" t="t" r="r" b="b"/>
            <a:pathLst>
              <a:path w="1081642" h="919846">
                <a:moveTo>
                  <a:pt x="1081642" y="0"/>
                </a:moveTo>
                <a:lnTo>
                  <a:pt x="0" y="0"/>
                </a:lnTo>
                <a:lnTo>
                  <a:pt x="0" y="919846"/>
                </a:lnTo>
                <a:lnTo>
                  <a:pt x="1081642" y="919846"/>
                </a:lnTo>
                <a:lnTo>
                  <a:pt x="108164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645491" y="2356382"/>
            <a:ext cx="10997018" cy="6474494"/>
          </a:xfrm>
          <a:custGeom>
            <a:avLst/>
            <a:gdLst/>
            <a:ahLst/>
            <a:cxnLst/>
            <a:rect l="l" t="t" r="r" b="b"/>
            <a:pathLst>
              <a:path w="10997018" h="6474494">
                <a:moveTo>
                  <a:pt x="0" y="0"/>
                </a:moveTo>
                <a:lnTo>
                  <a:pt x="10997018" y="0"/>
                </a:lnTo>
                <a:lnTo>
                  <a:pt x="10997018" y="6474495"/>
                </a:lnTo>
                <a:lnTo>
                  <a:pt x="0" y="64744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968962" y="7706686"/>
            <a:ext cx="9557547" cy="804697"/>
          </a:xfrm>
          <a:custGeom>
            <a:avLst/>
            <a:gdLst/>
            <a:ahLst/>
            <a:cxnLst/>
            <a:rect l="l" t="t" r="r" b="b"/>
            <a:pathLst>
              <a:path w="9557547" h="804697">
                <a:moveTo>
                  <a:pt x="0" y="0"/>
                </a:moveTo>
                <a:lnTo>
                  <a:pt x="9557547" y="0"/>
                </a:lnTo>
                <a:lnTo>
                  <a:pt x="9557547" y="804698"/>
                </a:lnTo>
                <a:lnTo>
                  <a:pt x="0" y="8046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250036" y="1350581"/>
            <a:ext cx="14271640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 spc="-150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오존 (O3)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44752" y="1123967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3003324" y="5721639"/>
            <a:ext cx="4741696" cy="2628659"/>
          </a:xfrm>
          <a:custGeom>
            <a:avLst/>
            <a:gdLst/>
            <a:ahLst/>
            <a:cxnLst/>
            <a:rect l="l" t="t" r="r" b="b"/>
            <a:pathLst>
              <a:path w="4741696" h="2628659">
                <a:moveTo>
                  <a:pt x="0" y="0"/>
                </a:moveTo>
                <a:lnTo>
                  <a:pt x="4741696" y="0"/>
                </a:lnTo>
                <a:lnTo>
                  <a:pt x="4741696" y="2628659"/>
                </a:lnTo>
                <a:lnTo>
                  <a:pt x="0" y="26286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215746" y="2804855"/>
            <a:ext cx="7031517" cy="2636819"/>
          </a:xfrm>
          <a:custGeom>
            <a:avLst/>
            <a:gdLst/>
            <a:ahLst/>
            <a:cxnLst/>
            <a:rect l="l" t="t" r="r" b="b"/>
            <a:pathLst>
              <a:path w="7031517" h="2636819">
                <a:moveTo>
                  <a:pt x="0" y="0"/>
                </a:moveTo>
                <a:lnTo>
                  <a:pt x="7031518" y="0"/>
                </a:lnTo>
                <a:lnTo>
                  <a:pt x="7031518" y="2636819"/>
                </a:lnTo>
                <a:lnTo>
                  <a:pt x="0" y="26368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490406" y="3934942"/>
            <a:ext cx="7145574" cy="2304447"/>
          </a:xfrm>
          <a:custGeom>
            <a:avLst/>
            <a:gdLst/>
            <a:ahLst/>
            <a:cxnLst/>
            <a:rect l="l" t="t" r="r" b="b"/>
            <a:pathLst>
              <a:path w="7145574" h="2304447">
                <a:moveTo>
                  <a:pt x="0" y="0"/>
                </a:moveTo>
                <a:lnTo>
                  <a:pt x="7145574" y="0"/>
                </a:lnTo>
                <a:lnTo>
                  <a:pt x="7145574" y="2304447"/>
                </a:lnTo>
                <a:lnTo>
                  <a:pt x="0" y="2304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490406" y="3155041"/>
            <a:ext cx="1645950" cy="438920"/>
          </a:xfrm>
          <a:custGeom>
            <a:avLst/>
            <a:gdLst/>
            <a:ahLst/>
            <a:cxnLst/>
            <a:rect l="l" t="t" r="r" b="b"/>
            <a:pathLst>
              <a:path w="1645950" h="438920">
                <a:moveTo>
                  <a:pt x="0" y="0"/>
                </a:moveTo>
                <a:lnTo>
                  <a:pt x="1645950" y="0"/>
                </a:lnTo>
                <a:lnTo>
                  <a:pt x="1645950" y="438920"/>
                </a:lnTo>
                <a:lnTo>
                  <a:pt x="0" y="4389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250036" y="1656441"/>
            <a:ext cx="14271640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 spc="-150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제주 지역 오존 농도 높은 이유?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18073" y="7018262"/>
            <a:ext cx="8861021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4"/>
              </a:lnSpc>
            </a:pPr>
            <a:r>
              <a:rPr lang="en-US" sz="2499" spc="-49">
                <a:solidFill>
                  <a:srgbClr val="545454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제주도에서 오존 농도가 높은 이유는 자동차 등에서 배출되는 </a:t>
            </a:r>
          </a:p>
          <a:p>
            <a:pPr algn="ctr">
              <a:lnSpc>
                <a:spcPts val="4274"/>
              </a:lnSpc>
            </a:pPr>
            <a:r>
              <a:rPr lang="en-US" sz="2499" spc="-49">
                <a:solidFill>
                  <a:srgbClr val="545454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질소산화물 농도가 낮아 오존 소멸이 적음.</a:t>
            </a:r>
          </a:p>
          <a:p>
            <a:pPr algn="just">
              <a:lnSpc>
                <a:spcPts val="4274"/>
              </a:lnSpc>
            </a:pPr>
            <a:r>
              <a:rPr lang="en-US" sz="2499" spc="-49">
                <a:solidFill>
                  <a:srgbClr val="545454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이는 대도시와 달리 </a:t>
            </a:r>
            <a:r>
              <a:rPr lang="en-US" sz="2499" spc="-49">
                <a:solidFill>
                  <a:srgbClr val="5271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오염원이 적은 제주도의 대기 환경 특성 때문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45360" y="3900805"/>
            <a:ext cx="11597279" cy="246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0"/>
              </a:lnSpc>
            </a:pPr>
            <a:r>
              <a:rPr lang="en-US" sz="8000" spc="-24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3. 대기오염물질의 </a:t>
            </a:r>
          </a:p>
          <a:p>
            <a:pPr algn="ctr">
              <a:lnSpc>
                <a:spcPts val="9680"/>
              </a:lnSpc>
            </a:pPr>
            <a:r>
              <a:rPr lang="en-US" sz="8000" spc="-24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인체 영향과 질병 추이</a:t>
            </a:r>
          </a:p>
        </p:txBody>
      </p:sp>
      <p:sp>
        <p:nvSpPr>
          <p:cNvPr id="3" name="Freeform 3"/>
          <p:cNvSpPr/>
          <p:nvPr/>
        </p:nvSpPr>
        <p:spPr>
          <a:xfrm>
            <a:off x="15915542" y="6615603"/>
            <a:ext cx="1984783" cy="3182017"/>
          </a:xfrm>
          <a:custGeom>
            <a:avLst/>
            <a:gdLst/>
            <a:ahLst/>
            <a:cxnLst/>
            <a:rect l="l" t="t" r="r" b="b"/>
            <a:pathLst>
              <a:path w="1984783" h="3182017">
                <a:moveTo>
                  <a:pt x="0" y="0"/>
                </a:moveTo>
                <a:lnTo>
                  <a:pt x="1984782" y="0"/>
                </a:lnTo>
                <a:lnTo>
                  <a:pt x="1984782" y="3182016"/>
                </a:lnTo>
                <a:lnTo>
                  <a:pt x="0" y="3182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488808" flipH="1" flipV="1">
            <a:off x="636959" y="4236772"/>
            <a:ext cx="1303096" cy="1108175"/>
          </a:xfrm>
          <a:custGeom>
            <a:avLst/>
            <a:gdLst/>
            <a:ahLst/>
            <a:cxnLst/>
            <a:rect l="l" t="t" r="r" b="b"/>
            <a:pathLst>
              <a:path w="1303096" h="1108175">
                <a:moveTo>
                  <a:pt x="1303096" y="1108175"/>
                </a:moveTo>
                <a:lnTo>
                  <a:pt x="0" y="1108175"/>
                </a:lnTo>
                <a:lnTo>
                  <a:pt x="0" y="0"/>
                </a:lnTo>
                <a:lnTo>
                  <a:pt x="1303096" y="0"/>
                </a:lnTo>
                <a:lnTo>
                  <a:pt x="1303096" y="110817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941626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2103002" y="2389658"/>
            <a:ext cx="7215276" cy="5481918"/>
          </a:xfrm>
          <a:custGeom>
            <a:avLst/>
            <a:gdLst/>
            <a:ahLst/>
            <a:cxnLst/>
            <a:rect l="l" t="t" r="r" b="b"/>
            <a:pathLst>
              <a:path w="7215276" h="5481918">
                <a:moveTo>
                  <a:pt x="0" y="0"/>
                </a:moveTo>
                <a:lnTo>
                  <a:pt x="7215275" y="0"/>
                </a:lnTo>
                <a:lnTo>
                  <a:pt x="7215275" y="5481918"/>
                </a:lnTo>
                <a:lnTo>
                  <a:pt x="0" y="5481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698426" y="2658583"/>
            <a:ext cx="6581394" cy="5225876"/>
          </a:xfrm>
          <a:custGeom>
            <a:avLst/>
            <a:gdLst/>
            <a:ahLst/>
            <a:cxnLst/>
            <a:rect l="l" t="t" r="r" b="b"/>
            <a:pathLst>
              <a:path w="6581394" h="5225876">
                <a:moveTo>
                  <a:pt x="0" y="0"/>
                </a:moveTo>
                <a:lnTo>
                  <a:pt x="6581394" y="0"/>
                </a:lnTo>
                <a:lnTo>
                  <a:pt x="6581394" y="5225876"/>
                </a:lnTo>
                <a:lnTo>
                  <a:pt x="0" y="52258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324480" y="1564917"/>
            <a:ext cx="1644482" cy="31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1787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 7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941626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4329445" y="2858027"/>
            <a:ext cx="9669714" cy="1091052"/>
          </a:xfrm>
          <a:custGeom>
            <a:avLst/>
            <a:gdLst/>
            <a:ahLst/>
            <a:cxnLst/>
            <a:rect l="l" t="t" r="r" b="b"/>
            <a:pathLst>
              <a:path w="9669714" h="1091052">
                <a:moveTo>
                  <a:pt x="0" y="0"/>
                </a:moveTo>
                <a:lnTo>
                  <a:pt x="9669713" y="0"/>
                </a:lnTo>
                <a:lnTo>
                  <a:pt x="9669713" y="1091052"/>
                </a:lnTo>
                <a:lnTo>
                  <a:pt x="0" y="1091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367545" y="4143125"/>
            <a:ext cx="5997562" cy="968028"/>
          </a:xfrm>
          <a:custGeom>
            <a:avLst/>
            <a:gdLst/>
            <a:ahLst/>
            <a:cxnLst/>
            <a:rect l="l" t="t" r="r" b="b"/>
            <a:pathLst>
              <a:path w="5997562" h="968028">
                <a:moveTo>
                  <a:pt x="0" y="0"/>
                </a:moveTo>
                <a:lnTo>
                  <a:pt x="5997562" y="0"/>
                </a:lnTo>
                <a:lnTo>
                  <a:pt x="5997562" y="968028"/>
                </a:lnTo>
                <a:lnTo>
                  <a:pt x="0" y="9680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288842" y="5276436"/>
            <a:ext cx="2394166" cy="861060"/>
          </a:xfrm>
          <a:custGeom>
            <a:avLst/>
            <a:gdLst/>
            <a:ahLst/>
            <a:cxnLst/>
            <a:rect l="l" t="t" r="r" b="b"/>
            <a:pathLst>
              <a:path w="2394166" h="861060">
                <a:moveTo>
                  <a:pt x="0" y="0"/>
                </a:moveTo>
                <a:lnTo>
                  <a:pt x="2394165" y="0"/>
                </a:lnTo>
                <a:lnTo>
                  <a:pt x="2394165" y="861060"/>
                </a:lnTo>
                <a:lnTo>
                  <a:pt x="0" y="861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187832" y="7284033"/>
            <a:ext cx="5912336" cy="1033103"/>
          </a:xfrm>
          <a:custGeom>
            <a:avLst/>
            <a:gdLst/>
            <a:ahLst/>
            <a:cxnLst/>
            <a:rect l="l" t="t" r="r" b="b"/>
            <a:pathLst>
              <a:path w="5912336" h="1033103">
                <a:moveTo>
                  <a:pt x="0" y="0"/>
                </a:moveTo>
                <a:lnTo>
                  <a:pt x="5912336" y="0"/>
                </a:lnTo>
                <a:lnTo>
                  <a:pt x="5912336" y="1033103"/>
                </a:lnTo>
                <a:lnTo>
                  <a:pt x="0" y="10331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324480" y="1564917"/>
            <a:ext cx="1644482" cy="31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1787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 7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941626"/>
            <a:ext cx="16024073" cy="9128515"/>
            <a:chOff x="0" y="0"/>
            <a:chExt cx="4220332" cy="2404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404218"/>
            </a:xfrm>
            <a:custGeom>
              <a:avLst/>
              <a:gdLst/>
              <a:ahLst/>
              <a:cxnLst/>
              <a:rect l="l" t="t" r="r" b="b"/>
              <a:pathLst>
                <a:path w="4220332" h="240421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394555"/>
                  </a:lnTo>
                  <a:cubicBezTo>
                    <a:pt x="4220332" y="2399892"/>
                    <a:pt x="4216006" y="2404218"/>
                    <a:pt x="4210669" y="2404218"/>
                  </a:cubicBezTo>
                  <a:lnTo>
                    <a:pt x="9663" y="2404218"/>
                  </a:lnTo>
                  <a:cubicBezTo>
                    <a:pt x="4326" y="2404218"/>
                    <a:pt x="0" y="2399892"/>
                    <a:pt x="0" y="239455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442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982073" y="2230798"/>
            <a:ext cx="8743570" cy="5825403"/>
          </a:xfrm>
          <a:custGeom>
            <a:avLst/>
            <a:gdLst/>
            <a:ahLst/>
            <a:cxnLst/>
            <a:rect l="l" t="t" r="r" b="b"/>
            <a:pathLst>
              <a:path w="8743570" h="5825403">
                <a:moveTo>
                  <a:pt x="0" y="0"/>
                </a:moveTo>
                <a:lnTo>
                  <a:pt x="8743570" y="0"/>
                </a:lnTo>
                <a:lnTo>
                  <a:pt x="8743570" y="5825404"/>
                </a:lnTo>
                <a:lnTo>
                  <a:pt x="0" y="582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>
            <a:off x="2454240" y="5454393"/>
            <a:ext cx="70058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9819364" y="3665577"/>
            <a:ext cx="6527131" cy="3767779"/>
            <a:chOff x="0" y="0"/>
            <a:chExt cx="1780805" cy="10279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80805" cy="1027967"/>
            </a:xfrm>
            <a:custGeom>
              <a:avLst/>
              <a:gdLst/>
              <a:ahLst/>
              <a:cxnLst/>
              <a:rect l="l" t="t" r="r" b="b"/>
              <a:pathLst>
                <a:path w="1780805" h="1027967">
                  <a:moveTo>
                    <a:pt x="23722" y="0"/>
                  </a:moveTo>
                  <a:lnTo>
                    <a:pt x="1757082" y="0"/>
                  </a:lnTo>
                  <a:cubicBezTo>
                    <a:pt x="1770184" y="0"/>
                    <a:pt x="1780805" y="10621"/>
                    <a:pt x="1780805" y="23722"/>
                  </a:cubicBezTo>
                  <a:lnTo>
                    <a:pt x="1780805" y="1004245"/>
                  </a:lnTo>
                  <a:cubicBezTo>
                    <a:pt x="1780805" y="1017347"/>
                    <a:pt x="1770184" y="1027967"/>
                    <a:pt x="1757082" y="1027967"/>
                  </a:cubicBezTo>
                  <a:lnTo>
                    <a:pt x="23722" y="1027967"/>
                  </a:lnTo>
                  <a:cubicBezTo>
                    <a:pt x="10621" y="1027967"/>
                    <a:pt x="0" y="1017347"/>
                    <a:pt x="0" y="1004245"/>
                  </a:cubicBezTo>
                  <a:lnTo>
                    <a:pt x="0" y="23722"/>
                  </a:lnTo>
                  <a:cubicBezTo>
                    <a:pt x="0" y="10621"/>
                    <a:pt x="10621" y="0"/>
                    <a:pt x="23722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780805" cy="1066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020269" y="3868372"/>
            <a:ext cx="5552182" cy="3909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기관지염 : 폐의 기관지에 생기는 염증</a:t>
            </a:r>
          </a:p>
          <a:p>
            <a:pPr algn="l">
              <a:lnSpc>
                <a:spcPts val="3434"/>
              </a:lnSpc>
            </a:pPr>
            <a:endParaRPr lang="en-US" sz="2499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대기 중</a:t>
            </a:r>
            <a:r>
              <a:rPr lang="en-US" sz="2199" b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이산화질소(NO₂)와 초미세먼지(PM2.5)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농도가 높으면 폐기능 감소가 관찰되어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만성기관지염과 관련이 있음.</a:t>
            </a:r>
          </a:p>
          <a:p>
            <a:pPr algn="l">
              <a:lnSpc>
                <a:spcPts val="3434"/>
              </a:lnSpc>
            </a:pPr>
            <a:endParaRPr lang="en-US" sz="180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l">
              <a:lnSpc>
                <a:spcPts val="3434"/>
              </a:lnSpc>
            </a:pPr>
            <a:endParaRPr lang="en-US" sz="180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출처 : </a:t>
            </a:r>
          </a:p>
          <a:p>
            <a:pPr algn="l">
              <a:lnSpc>
                <a:spcPts val="3434"/>
              </a:lnSpc>
            </a:pPr>
            <a:endParaRPr lang="en-US" sz="180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l">
              <a:lnSpc>
                <a:spcPts val="3434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0725643" y="6390605"/>
            <a:ext cx="4344532" cy="666073"/>
          </a:xfrm>
          <a:custGeom>
            <a:avLst/>
            <a:gdLst/>
            <a:ahLst/>
            <a:cxnLst/>
            <a:rect l="l" t="t" r="r" b="b"/>
            <a:pathLst>
              <a:path w="4344532" h="666073">
                <a:moveTo>
                  <a:pt x="0" y="0"/>
                </a:moveTo>
                <a:lnTo>
                  <a:pt x="4344531" y="0"/>
                </a:lnTo>
                <a:lnTo>
                  <a:pt x="4344531" y="666073"/>
                </a:lnTo>
                <a:lnTo>
                  <a:pt x="0" y="666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8226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324480" y="1564917"/>
            <a:ext cx="1644482" cy="31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1787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 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50036" y="1350581"/>
            <a:ext cx="14271640" cy="74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4800" spc="-144">
                <a:solidFill>
                  <a:srgbClr val="0E6E44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연령별 기관지염(J40) 증감율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941626"/>
            <a:ext cx="16024073" cy="9128515"/>
            <a:chOff x="0" y="0"/>
            <a:chExt cx="4220332" cy="2404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404218"/>
            </a:xfrm>
            <a:custGeom>
              <a:avLst/>
              <a:gdLst/>
              <a:ahLst/>
              <a:cxnLst/>
              <a:rect l="l" t="t" r="r" b="b"/>
              <a:pathLst>
                <a:path w="4220332" h="240421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394555"/>
                  </a:lnTo>
                  <a:cubicBezTo>
                    <a:pt x="4220332" y="2399892"/>
                    <a:pt x="4216006" y="2404218"/>
                    <a:pt x="4210669" y="2404218"/>
                  </a:cubicBezTo>
                  <a:lnTo>
                    <a:pt x="9663" y="2404218"/>
                  </a:lnTo>
                  <a:cubicBezTo>
                    <a:pt x="4326" y="2404218"/>
                    <a:pt x="0" y="2399892"/>
                    <a:pt x="0" y="239455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442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4390512" y="2291407"/>
            <a:ext cx="9506976" cy="5704186"/>
          </a:xfrm>
          <a:custGeom>
            <a:avLst/>
            <a:gdLst/>
            <a:ahLst/>
            <a:cxnLst/>
            <a:rect l="l" t="t" r="r" b="b"/>
            <a:pathLst>
              <a:path w="9506976" h="5704186">
                <a:moveTo>
                  <a:pt x="0" y="0"/>
                </a:moveTo>
                <a:lnTo>
                  <a:pt x="9506976" y="0"/>
                </a:lnTo>
                <a:lnTo>
                  <a:pt x="9506976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324480" y="1564917"/>
            <a:ext cx="1644482" cy="31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1787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 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50036" y="1350581"/>
            <a:ext cx="14271640" cy="74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4800" spc="-144">
                <a:solidFill>
                  <a:srgbClr val="0E6E44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연령별 기관지염(J40) 추이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941626"/>
            <a:ext cx="16024073" cy="9128515"/>
            <a:chOff x="0" y="0"/>
            <a:chExt cx="4220332" cy="2404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404218"/>
            </a:xfrm>
            <a:custGeom>
              <a:avLst/>
              <a:gdLst/>
              <a:ahLst/>
              <a:cxnLst/>
              <a:rect l="l" t="t" r="r" b="b"/>
              <a:pathLst>
                <a:path w="4220332" h="240421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394555"/>
                  </a:lnTo>
                  <a:cubicBezTo>
                    <a:pt x="4220332" y="2399892"/>
                    <a:pt x="4216006" y="2404218"/>
                    <a:pt x="4210669" y="2404218"/>
                  </a:cubicBezTo>
                  <a:lnTo>
                    <a:pt x="9663" y="2404218"/>
                  </a:lnTo>
                  <a:cubicBezTo>
                    <a:pt x="4326" y="2404218"/>
                    <a:pt x="0" y="2399892"/>
                    <a:pt x="0" y="239455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442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982073" y="2230798"/>
            <a:ext cx="8743570" cy="5825403"/>
          </a:xfrm>
          <a:custGeom>
            <a:avLst/>
            <a:gdLst/>
            <a:ahLst/>
            <a:cxnLst/>
            <a:rect l="l" t="t" r="r" b="b"/>
            <a:pathLst>
              <a:path w="8743570" h="5825403">
                <a:moveTo>
                  <a:pt x="0" y="0"/>
                </a:moveTo>
                <a:lnTo>
                  <a:pt x="8743570" y="0"/>
                </a:lnTo>
                <a:lnTo>
                  <a:pt x="8743570" y="5825404"/>
                </a:lnTo>
                <a:lnTo>
                  <a:pt x="0" y="582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>
            <a:off x="2454240" y="4433888"/>
            <a:ext cx="70058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9819364" y="3665577"/>
            <a:ext cx="6527131" cy="3767779"/>
            <a:chOff x="0" y="0"/>
            <a:chExt cx="1780805" cy="10279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80805" cy="1027967"/>
            </a:xfrm>
            <a:custGeom>
              <a:avLst/>
              <a:gdLst/>
              <a:ahLst/>
              <a:cxnLst/>
              <a:rect l="l" t="t" r="r" b="b"/>
              <a:pathLst>
                <a:path w="1780805" h="1027967">
                  <a:moveTo>
                    <a:pt x="23722" y="0"/>
                  </a:moveTo>
                  <a:lnTo>
                    <a:pt x="1757082" y="0"/>
                  </a:lnTo>
                  <a:cubicBezTo>
                    <a:pt x="1770184" y="0"/>
                    <a:pt x="1780805" y="10621"/>
                    <a:pt x="1780805" y="23722"/>
                  </a:cubicBezTo>
                  <a:lnTo>
                    <a:pt x="1780805" y="1004245"/>
                  </a:lnTo>
                  <a:cubicBezTo>
                    <a:pt x="1780805" y="1017347"/>
                    <a:pt x="1770184" y="1027967"/>
                    <a:pt x="1757082" y="1027967"/>
                  </a:cubicBezTo>
                  <a:lnTo>
                    <a:pt x="23722" y="1027967"/>
                  </a:lnTo>
                  <a:cubicBezTo>
                    <a:pt x="10621" y="1027967"/>
                    <a:pt x="0" y="1017347"/>
                    <a:pt x="0" y="1004245"/>
                  </a:cubicBezTo>
                  <a:lnTo>
                    <a:pt x="0" y="23722"/>
                  </a:lnTo>
                  <a:cubicBezTo>
                    <a:pt x="0" y="10621"/>
                    <a:pt x="10621" y="0"/>
                    <a:pt x="23722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780805" cy="1066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013300" y="3824171"/>
            <a:ext cx="6139260" cy="346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만성 폐색성 폐질환 : 기도 폐색으로 인하여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폐 기능이 서서히 저하되는 질환</a:t>
            </a:r>
          </a:p>
          <a:p>
            <a:pPr algn="l">
              <a:lnSpc>
                <a:spcPts val="2520"/>
              </a:lnSpc>
            </a:pPr>
            <a:endParaRPr lang="en-US" sz="2499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환경 요인으로는 직업성 분진과 화학물질,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실내 외 </a:t>
            </a:r>
            <a:r>
              <a:rPr lang="en-US" sz="2199" b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대기오염</a:t>
            </a:r>
            <a:r>
              <a:rPr lang="en-US" sz="2199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등이 관련있는 것으로 알려져 있음</a:t>
            </a:r>
          </a:p>
          <a:p>
            <a:pPr algn="l">
              <a:lnSpc>
                <a:spcPts val="2520"/>
              </a:lnSpc>
            </a:pPr>
            <a:endParaRPr lang="en-US" sz="2199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l">
              <a:lnSpc>
                <a:spcPts val="2520"/>
              </a:lnSpc>
            </a:pPr>
            <a:endParaRPr lang="en-US" sz="2199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출처 : 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0753568" y="6179228"/>
            <a:ext cx="3329685" cy="589098"/>
          </a:xfrm>
          <a:custGeom>
            <a:avLst/>
            <a:gdLst/>
            <a:ahLst/>
            <a:cxnLst/>
            <a:rect l="l" t="t" r="r" b="b"/>
            <a:pathLst>
              <a:path w="3329685" h="589098">
                <a:moveTo>
                  <a:pt x="0" y="0"/>
                </a:moveTo>
                <a:lnTo>
                  <a:pt x="3329685" y="0"/>
                </a:lnTo>
                <a:lnTo>
                  <a:pt x="3329685" y="589099"/>
                </a:lnTo>
                <a:lnTo>
                  <a:pt x="0" y="5890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324480" y="1564917"/>
            <a:ext cx="1644482" cy="31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1787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 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50036" y="1350581"/>
            <a:ext cx="14271640" cy="74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4800" spc="-144">
                <a:solidFill>
                  <a:srgbClr val="0E6E44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연령별 만성 폐색성 폐질환(J44) 증감율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1028700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AutoShape 16"/>
          <p:cNvSpPr/>
          <p:nvPr/>
        </p:nvSpPr>
        <p:spPr>
          <a:xfrm>
            <a:off x="6265519" y="4945851"/>
            <a:ext cx="0" cy="3045793"/>
          </a:xfrm>
          <a:prstGeom prst="line">
            <a:avLst/>
          </a:prstGeom>
          <a:ln w="19050" cap="flat">
            <a:solidFill>
              <a:srgbClr val="13915A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1776547" y="4945851"/>
            <a:ext cx="0" cy="3045793"/>
          </a:xfrm>
          <a:prstGeom prst="line">
            <a:avLst/>
          </a:prstGeom>
          <a:ln w="19050" cap="flat">
            <a:solidFill>
              <a:srgbClr val="13915A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3233240" y="4155804"/>
            <a:ext cx="1473438" cy="1580095"/>
          </a:xfrm>
          <a:custGeom>
            <a:avLst/>
            <a:gdLst/>
            <a:ahLst/>
            <a:cxnLst/>
            <a:rect l="l" t="t" r="r" b="b"/>
            <a:pathLst>
              <a:path w="1473438" h="1580095">
                <a:moveTo>
                  <a:pt x="0" y="0"/>
                </a:moveTo>
                <a:lnTo>
                  <a:pt x="1473439" y="0"/>
                </a:lnTo>
                <a:lnTo>
                  <a:pt x="1473439" y="1580094"/>
                </a:lnTo>
                <a:lnTo>
                  <a:pt x="0" y="1580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861145" y="5998373"/>
            <a:ext cx="510171" cy="510171"/>
          </a:xfrm>
          <a:custGeom>
            <a:avLst/>
            <a:gdLst/>
            <a:ahLst/>
            <a:cxnLst/>
            <a:rect l="l" t="t" r="r" b="b"/>
            <a:pathLst>
              <a:path w="510171" h="510171">
                <a:moveTo>
                  <a:pt x="0" y="0"/>
                </a:moveTo>
                <a:lnTo>
                  <a:pt x="510171" y="0"/>
                </a:lnTo>
                <a:lnTo>
                  <a:pt x="510171" y="510171"/>
                </a:lnTo>
                <a:lnTo>
                  <a:pt x="0" y="5101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812304" y="5998373"/>
            <a:ext cx="510171" cy="510171"/>
          </a:xfrm>
          <a:custGeom>
            <a:avLst/>
            <a:gdLst/>
            <a:ahLst/>
            <a:cxnLst/>
            <a:rect l="l" t="t" r="r" b="b"/>
            <a:pathLst>
              <a:path w="510171" h="510171">
                <a:moveTo>
                  <a:pt x="0" y="0"/>
                </a:moveTo>
                <a:lnTo>
                  <a:pt x="510171" y="0"/>
                </a:lnTo>
                <a:lnTo>
                  <a:pt x="510171" y="510171"/>
                </a:lnTo>
                <a:lnTo>
                  <a:pt x="0" y="5101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272751" y="5998373"/>
            <a:ext cx="510171" cy="510171"/>
          </a:xfrm>
          <a:custGeom>
            <a:avLst/>
            <a:gdLst/>
            <a:ahLst/>
            <a:cxnLst/>
            <a:rect l="l" t="t" r="r" b="b"/>
            <a:pathLst>
              <a:path w="510171" h="510171">
                <a:moveTo>
                  <a:pt x="0" y="0"/>
                </a:moveTo>
                <a:lnTo>
                  <a:pt x="510171" y="0"/>
                </a:lnTo>
                <a:lnTo>
                  <a:pt x="510171" y="510171"/>
                </a:lnTo>
                <a:lnTo>
                  <a:pt x="0" y="5101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03768" y="4213350"/>
            <a:ext cx="1465002" cy="1465002"/>
          </a:xfrm>
          <a:custGeom>
            <a:avLst/>
            <a:gdLst/>
            <a:ahLst/>
            <a:cxnLst/>
            <a:rect l="l" t="t" r="r" b="b"/>
            <a:pathLst>
              <a:path w="1465002" h="1465002">
                <a:moveTo>
                  <a:pt x="0" y="0"/>
                </a:moveTo>
                <a:lnTo>
                  <a:pt x="1465002" y="0"/>
                </a:lnTo>
                <a:lnTo>
                  <a:pt x="1465002" y="1465002"/>
                </a:lnTo>
                <a:lnTo>
                  <a:pt x="0" y="14650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365679" y="2165041"/>
            <a:ext cx="13556641" cy="1195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3"/>
              </a:lnSpc>
            </a:pPr>
            <a:r>
              <a:rPr lang="en-US" sz="7211" spc="-216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데이터 설명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21759" y="1804103"/>
            <a:ext cx="1644482" cy="31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1787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 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83925" y="6058878"/>
            <a:ext cx="4572068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-3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기관지염</a:t>
            </a:r>
          </a:p>
          <a:p>
            <a:pPr algn="ctr">
              <a:lnSpc>
                <a:spcPts val="4200"/>
              </a:lnSpc>
            </a:pPr>
            <a:r>
              <a:rPr lang="en-US" sz="3000" spc="-3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만성 폐색성 폐질환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3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천식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629083" y="5941223"/>
            <a:ext cx="3543528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24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미세먼지,초미세먼지,</a:t>
            </a:r>
          </a:p>
          <a:p>
            <a:pPr algn="ctr">
              <a:lnSpc>
                <a:spcPts val="3499"/>
              </a:lnSpc>
            </a:pPr>
            <a:r>
              <a:rPr lang="en-US" sz="2499" spc="-24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오존, 아황산가스,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24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이산화질소, 일산화탄소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111357" y="6052348"/>
            <a:ext cx="316846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3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국가 대기오염물질 배출량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978226" y="7418271"/>
            <a:ext cx="2845243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-35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대기오염도 </a:t>
            </a:r>
          </a:p>
        </p:txBody>
      </p:sp>
      <p:sp>
        <p:nvSpPr>
          <p:cNvPr id="29" name="Freeform 29"/>
          <p:cNvSpPr/>
          <p:nvPr/>
        </p:nvSpPr>
        <p:spPr>
          <a:xfrm>
            <a:off x="13659183" y="4106541"/>
            <a:ext cx="1678620" cy="1678620"/>
          </a:xfrm>
          <a:custGeom>
            <a:avLst/>
            <a:gdLst/>
            <a:ahLst/>
            <a:cxnLst/>
            <a:rect l="l" t="t" r="r" b="b"/>
            <a:pathLst>
              <a:path w="1678620" h="1678620">
                <a:moveTo>
                  <a:pt x="0" y="0"/>
                </a:moveTo>
                <a:lnTo>
                  <a:pt x="1678620" y="0"/>
                </a:lnTo>
                <a:lnTo>
                  <a:pt x="1678620" y="1678620"/>
                </a:lnTo>
                <a:lnTo>
                  <a:pt x="0" y="16786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0576244" y="8567034"/>
            <a:ext cx="6165877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0"/>
              </a:lnSpc>
            </a:pPr>
            <a:r>
              <a:rPr lang="en-US" sz="2000" spc="-40">
                <a:solidFill>
                  <a:srgbClr val="545454"/>
                </a:solidFill>
                <a:latin typeface="Nanum Square"/>
                <a:ea typeface="Nanum Square"/>
                <a:cs typeface="Nanum Square"/>
                <a:sym typeface="Nanum Square"/>
              </a:rPr>
              <a:t>출처: 공공데이터포털, 보건의료빅데이터개방시스템, 환경부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941626"/>
            <a:ext cx="16024073" cy="9128515"/>
            <a:chOff x="0" y="0"/>
            <a:chExt cx="4220332" cy="2404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404218"/>
            </a:xfrm>
            <a:custGeom>
              <a:avLst/>
              <a:gdLst/>
              <a:ahLst/>
              <a:cxnLst/>
              <a:rect l="l" t="t" r="r" b="b"/>
              <a:pathLst>
                <a:path w="4220332" h="240421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394555"/>
                  </a:lnTo>
                  <a:cubicBezTo>
                    <a:pt x="4220332" y="2399892"/>
                    <a:pt x="4216006" y="2404218"/>
                    <a:pt x="4210669" y="2404218"/>
                  </a:cubicBezTo>
                  <a:lnTo>
                    <a:pt x="9663" y="2404218"/>
                  </a:lnTo>
                  <a:cubicBezTo>
                    <a:pt x="4326" y="2404218"/>
                    <a:pt x="0" y="2399892"/>
                    <a:pt x="0" y="239455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442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4390512" y="2291407"/>
            <a:ext cx="9506976" cy="5704186"/>
          </a:xfrm>
          <a:custGeom>
            <a:avLst/>
            <a:gdLst/>
            <a:ahLst/>
            <a:cxnLst/>
            <a:rect l="l" t="t" r="r" b="b"/>
            <a:pathLst>
              <a:path w="9506976" h="5704186">
                <a:moveTo>
                  <a:pt x="0" y="0"/>
                </a:moveTo>
                <a:lnTo>
                  <a:pt x="9506976" y="0"/>
                </a:lnTo>
                <a:lnTo>
                  <a:pt x="9506976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324480" y="1564917"/>
            <a:ext cx="1644482" cy="31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1787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 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50036" y="1350581"/>
            <a:ext cx="14271640" cy="74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4800" spc="-144">
                <a:solidFill>
                  <a:srgbClr val="0E6E44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연령별 만성 폐색성 폐질환(J44) 추이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624765" y="8301868"/>
            <a:ext cx="13677140" cy="956432"/>
            <a:chOff x="0" y="0"/>
            <a:chExt cx="3731550" cy="26094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31550" cy="260944"/>
            </a:xfrm>
            <a:custGeom>
              <a:avLst/>
              <a:gdLst/>
              <a:ahLst/>
              <a:cxnLst/>
              <a:rect l="l" t="t" r="r" b="b"/>
              <a:pathLst>
                <a:path w="3731550" h="260944">
                  <a:moveTo>
                    <a:pt x="11321" y="0"/>
                  </a:moveTo>
                  <a:lnTo>
                    <a:pt x="3720229" y="0"/>
                  </a:lnTo>
                  <a:cubicBezTo>
                    <a:pt x="3726481" y="0"/>
                    <a:pt x="3731550" y="5069"/>
                    <a:pt x="3731550" y="11321"/>
                  </a:cubicBezTo>
                  <a:lnTo>
                    <a:pt x="3731550" y="249623"/>
                  </a:lnTo>
                  <a:cubicBezTo>
                    <a:pt x="3731550" y="255876"/>
                    <a:pt x="3726481" y="260944"/>
                    <a:pt x="3720229" y="260944"/>
                  </a:cubicBezTo>
                  <a:lnTo>
                    <a:pt x="11321" y="260944"/>
                  </a:lnTo>
                  <a:cubicBezTo>
                    <a:pt x="8318" y="260944"/>
                    <a:pt x="5439" y="259752"/>
                    <a:pt x="3316" y="257629"/>
                  </a:cubicBezTo>
                  <a:cubicBezTo>
                    <a:pt x="1193" y="255506"/>
                    <a:pt x="0" y="252626"/>
                    <a:pt x="0" y="249623"/>
                  </a:cubicBezTo>
                  <a:lnTo>
                    <a:pt x="0" y="11321"/>
                  </a:lnTo>
                  <a:cubicBezTo>
                    <a:pt x="0" y="5069"/>
                    <a:pt x="5069" y="0"/>
                    <a:pt x="11321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731550" cy="299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764710" y="8586402"/>
            <a:ext cx="303490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고령자의 비율이 높음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941626"/>
            <a:ext cx="16024073" cy="9128515"/>
            <a:chOff x="0" y="0"/>
            <a:chExt cx="4220332" cy="2404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404218"/>
            </a:xfrm>
            <a:custGeom>
              <a:avLst/>
              <a:gdLst/>
              <a:ahLst/>
              <a:cxnLst/>
              <a:rect l="l" t="t" r="r" b="b"/>
              <a:pathLst>
                <a:path w="4220332" h="240421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394555"/>
                  </a:lnTo>
                  <a:cubicBezTo>
                    <a:pt x="4220332" y="2399892"/>
                    <a:pt x="4216006" y="2404218"/>
                    <a:pt x="4210669" y="2404218"/>
                  </a:cubicBezTo>
                  <a:lnTo>
                    <a:pt x="9663" y="2404218"/>
                  </a:lnTo>
                  <a:cubicBezTo>
                    <a:pt x="4326" y="2404218"/>
                    <a:pt x="0" y="2399892"/>
                    <a:pt x="0" y="239455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442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982073" y="2230798"/>
            <a:ext cx="8743570" cy="5825403"/>
          </a:xfrm>
          <a:custGeom>
            <a:avLst/>
            <a:gdLst/>
            <a:ahLst/>
            <a:cxnLst/>
            <a:rect l="l" t="t" r="r" b="b"/>
            <a:pathLst>
              <a:path w="8743570" h="5825403">
                <a:moveTo>
                  <a:pt x="0" y="0"/>
                </a:moveTo>
                <a:lnTo>
                  <a:pt x="8743570" y="0"/>
                </a:lnTo>
                <a:lnTo>
                  <a:pt x="8743570" y="5825404"/>
                </a:lnTo>
                <a:lnTo>
                  <a:pt x="0" y="582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>
            <a:off x="2454240" y="4748292"/>
            <a:ext cx="70058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9819364" y="3665577"/>
            <a:ext cx="6527131" cy="3767779"/>
            <a:chOff x="0" y="0"/>
            <a:chExt cx="1780805" cy="10279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80805" cy="1027967"/>
            </a:xfrm>
            <a:custGeom>
              <a:avLst/>
              <a:gdLst/>
              <a:ahLst/>
              <a:cxnLst/>
              <a:rect l="l" t="t" r="r" b="b"/>
              <a:pathLst>
                <a:path w="1780805" h="1027967">
                  <a:moveTo>
                    <a:pt x="23722" y="0"/>
                  </a:moveTo>
                  <a:lnTo>
                    <a:pt x="1757082" y="0"/>
                  </a:lnTo>
                  <a:cubicBezTo>
                    <a:pt x="1770184" y="0"/>
                    <a:pt x="1780805" y="10621"/>
                    <a:pt x="1780805" y="23722"/>
                  </a:cubicBezTo>
                  <a:lnTo>
                    <a:pt x="1780805" y="1004245"/>
                  </a:lnTo>
                  <a:cubicBezTo>
                    <a:pt x="1780805" y="1017347"/>
                    <a:pt x="1770184" y="1027967"/>
                    <a:pt x="1757082" y="1027967"/>
                  </a:cubicBezTo>
                  <a:lnTo>
                    <a:pt x="23722" y="1027967"/>
                  </a:lnTo>
                  <a:cubicBezTo>
                    <a:pt x="10621" y="1027967"/>
                    <a:pt x="0" y="1017347"/>
                    <a:pt x="0" y="1004245"/>
                  </a:cubicBezTo>
                  <a:lnTo>
                    <a:pt x="0" y="23722"/>
                  </a:lnTo>
                  <a:cubicBezTo>
                    <a:pt x="0" y="10621"/>
                    <a:pt x="10621" y="0"/>
                    <a:pt x="23722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780805" cy="1066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014183" y="3836469"/>
            <a:ext cx="6233517" cy="339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천식 : 호흡곤란, 기침, 거친 숨소리 등의 증상이 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반복적, 발작적으로 나타나는 질환</a:t>
            </a:r>
          </a:p>
          <a:p>
            <a:pPr algn="l">
              <a:lnSpc>
                <a:spcPts val="2520"/>
              </a:lnSpc>
            </a:pPr>
            <a:endParaRPr lang="en-US" sz="230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대표적으로 천식에 영향을 주는 대기오염물질에는 </a:t>
            </a:r>
          </a:p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미세먼지, 오존, 질소산화물, 이산화황</a:t>
            </a:r>
            <a:r>
              <a:rPr lang="en-US" sz="2299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등이 있음</a:t>
            </a:r>
          </a:p>
          <a:p>
            <a:pPr algn="l">
              <a:lnSpc>
                <a:spcPts val="2520"/>
              </a:lnSpc>
            </a:pPr>
            <a:endParaRPr lang="en-US" sz="2299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l">
              <a:lnSpc>
                <a:spcPts val="2520"/>
              </a:lnSpc>
            </a:pPr>
            <a:endParaRPr lang="en-US" sz="2299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출처 : 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0725643" y="6110038"/>
            <a:ext cx="5122399" cy="990330"/>
          </a:xfrm>
          <a:custGeom>
            <a:avLst/>
            <a:gdLst/>
            <a:ahLst/>
            <a:cxnLst/>
            <a:rect l="l" t="t" r="r" b="b"/>
            <a:pathLst>
              <a:path w="5122399" h="990330">
                <a:moveTo>
                  <a:pt x="0" y="0"/>
                </a:moveTo>
                <a:lnTo>
                  <a:pt x="5122399" y="0"/>
                </a:lnTo>
                <a:lnTo>
                  <a:pt x="5122399" y="990331"/>
                </a:lnTo>
                <a:lnTo>
                  <a:pt x="0" y="9903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324480" y="1564917"/>
            <a:ext cx="1644482" cy="31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1787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 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50036" y="1350581"/>
            <a:ext cx="14271640" cy="74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4800" spc="-144">
                <a:solidFill>
                  <a:srgbClr val="0E6E44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연령별 천식(J45) 증감율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941626"/>
            <a:ext cx="16024073" cy="9128515"/>
            <a:chOff x="0" y="0"/>
            <a:chExt cx="4220332" cy="2404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404218"/>
            </a:xfrm>
            <a:custGeom>
              <a:avLst/>
              <a:gdLst/>
              <a:ahLst/>
              <a:cxnLst/>
              <a:rect l="l" t="t" r="r" b="b"/>
              <a:pathLst>
                <a:path w="4220332" h="240421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394555"/>
                  </a:lnTo>
                  <a:cubicBezTo>
                    <a:pt x="4220332" y="2399892"/>
                    <a:pt x="4216006" y="2404218"/>
                    <a:pt x="4210669" y="2404218"/>
                  </a:cubicBezTo>
                  <a:lnTo>
                    <a:pt x="9663" y="2404218"/>
                  </a:lnTo>
                  <a:cubicBezTo>
                    <a:pt x="4326" y="2404218"/>
                    <a:pt x="0" y="2399892"/>
                    <a:pt x="0" y="239455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442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4390512" y="2291407"/>
            <a:ext cx="9506976" cy="5704186"/>
          </a:xfrm>
          <a:custGeom>
            <a:avLst/>
            <a:gdLst/>
            <a:ahLst/>
            <a:cxnLst/>
            <a:rect l="l" t="t" r="r" b="b"/>
            <a:pathLst>
              <a:path w="9506976" h="5704186">
                <a:moveTo>
                  <a:pt x="0" y="0"/>
                </a:moveTo>
                <a:lnTo>
                  <a:pt x="9506976" y="0"/>
                </a:lnTo>
                <a:lnTo>
                  <a:pt x="9506976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324480" y="1564917"/>
            <a:ext cx="1644482" cy="31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1787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 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50036" y="1350581"/>
            <a:ext cx="14271640" cy="74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4800" spc="-144">
                <a:solidFill>
                  <a:srgbClr val="0E6E44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연령별 천식(J45) 추이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941626"/>
            <a:ext cx="16024073" cy="9128515"/>
            <a:chOff x="0" y="0"/>
            <a:chExt cx="4220332" cy="2404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404218"/>
            </a:xfrm>
            <a:custGeom>
              <a:avLst/>
              <a:gdLst/>
              <a:ahLst/>
              <a:cxnLst/>
              <a:rect l="l" t="t" r="r" b="b"/>
              <a:pathLst>
                <a:path w="4220332" h="240421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394555"/>
                  </a:lnTo>
                  <a:cubicBezTo>
                    <a:pt x="4220332" y="2399892"/>
                    <a:pt x="4216006" y="2404218"/>
                    <a:pt x="4210669" y="2404218"/>
                  </a:cubicBezTo>
                  <a:lnTo>
                    <a:pt x="9663" y="2404218"/>
                  </a:lnTo>
                  <a:cubicBezTo>
                    <a:pt x="4326" y="2404218"/>
                    <a:pt x="0" y="2399892"/>
                    <a:pt x="0" y="239455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442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307451" y="3382960"/>
            <a:ext cx="5284922" cy="3521079"/>
          </a:xfrm>
          <a:custGeom>
            <a:avLst/>
            <a:gdLst/>
            <a:ahLst/>
            <a:cxnLst/>
            <a:rect l="l" t="t" r="r" b="b"/>
            <a:pathLst>
              <a:path w="5284922" h="3521079">
                <a:moveTo>
                  <a:pt x="0" y="0"/>
                </a:moveTo>
                <a:lnTo>
                  <a:pt x="5284922" y="0"/>
                </a:lnTo>
                <a:lnTo>
                  <a:pt x="5284922" y="3521080"/>
                </a:lnTo>
                <a:lnTo>
                  <a:pt x="0" y="3521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558689" y="3382960"/>
            <a:ext cx="5284922" cy="3521079"/>
          </a:xfrm>
          <a:custGeom>
            <a:avLst/>
            <a:gdLst/>
            <a:ahLst/>
            <a:cxnLst/>
            <a:rect l="l" t="t" r="r" b="b"/>
            <a:pathLst>
              <a:path w="5284922" h="3521079">
                <a:moveTo>
                  <a:pt x="0" y="0"/>
                </a:moveTo>
                <a:lnTo>
                  <a:pt x="5284922" y="0"/>
                </a:lnTo>
                <a:lnTo>
                  <a:pt x="5284922" y="3521080"/>
                </a:lnTo>
                <a:lnTo>
                  <a:pt x="0" y="3521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815117" y="3382960"/>
            <a:ext cx="5284922" cy="3521079"/>
          </a:xfrm>
          <a:custGeom>
            <a:avLst/>
            <a:gdLst/>
            <a:ahLst/>
            <a:cxnLst/>
            <a:rect l="l" t="t" r="r" b="b"/>
            <a:pathLst>
              <a:path w="5284922" h="3521079">
                <a:moveTo>
                  <a:pt x="0" y="0"/>
                </a:moveTo>
                <a:lnTo>
                  <a:pt x="5284921" y="0"/>
                </a:lnTo>
                <a:lnTo>
                  <a:pt x="5284921" y="3521080"/>
                </a:lnTo>
                <a:lnTo>
                  <a:pt x="0" y="35210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4613097" y="3509118"/>
            <a:ext cx="495300" cy="3394921"/>
            <a:chOff x="0" y="0"/>
            <a:chExt cx="660400" cy="4526561"/>
          </a:xfrm>
        </p:grpSpPr>
        <p:sp>
          <p:nvSpPr>
            <p:cNvPr id="17" name="AutoShape 17"/>
            <p:cNvSpPr/>
            <p:nvPr/>
          </p:nvSpPr>
          <p:spPr>
            <a:xfrm flipH="1">
              <a:off x="635000" y="0"/>
              <a:ext cx="0" cy="4526561"/>
            </a:xfrm>
            <a:prstGeom prst="line">
              <a:avLst/>
            </a:prstGeom>
            <a:ln w="508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V="1">
              <a:off x="25400" y="25400"/>
              <a:ext cx="609600" cy="0"/>
            </a:xfrm>
            <a:prstGeom prst="line">
              <a:avLst/>
            </a:prstGeom>
            <a:ln w="508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H="1">
              <a:off x="25400" y="0"/>
              <a:ext cx="0" cy="4526561"/>
            </a:xfrm>
            <a:prstGeom prst="line">
              <a:avLst/>
            </a:prstGeom>
            <a:ln w="508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V="1">
              <a:off x="25400" y="4501161"/>
              <a:ext cx="609600" cy="0"/>
            </a:xfrm>
            <a:prstGeom prst="line">
              <a:avLst/>
            </a:prstGeom>
            <a:ln w="508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9867584" y="3509118"/>
            <a:ext cx="495300" cy="3394921"/>
            <a:chOff x="0" y="0"/>
            <a:chExt cx="660400" cy="4526561"/>
          </a:xfrm>
        </p:grpSpPr>
        <p:sp>
          <p:nvSpPr>
            <p:cNvPr id="22" name="AutoShape 22"/>
            <p:cNvSpPr/>
            <p:nvPr/>
          </p:nvSpPr>
          <p:spPr>
            <a:xfrm flipH="1">
              <a:off x="635000" y="0"/>
              <a:ext cx="0" cy="4526561"/>
            </a:xfrm>
            <a:prstGeom prst="line">
              <a:avLst/>
            </a:prstGeom>
            <a:ln w="508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V="1">
              <a:off x="25400" y="25400"/>
              <a:ext cx="609600" cy="0"/>
            </a:xfrm>
            <a:prstGeom prst="line">
              <a:avLst/>
            </a:prstGeom>
            <a:ln w="508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>
              <a:off x="25400" y="0"/>
              <a:ext cx="0" cy="4526561"/>
            </a:xfrm>
            <a:prstGeom prst="line">
              <a:avLst/>
            </a:prstGeom>
            <a:ln w="508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V="1">
              <a:off x="25400" y="4501161"/>
              <a:ext cx="609600" cy="0"/>
            </a:xfrm>
            <a:prstGeom prst="line">
              <a:avLst/>
            </a:prstGeom>
            <a:ln w="508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15120211" y="3509118"/>
            <a:ext cx="495300" cy="3394921"/>
            <a:chOff x="0" y="0"/>
            <a:chExt cx="660400" cy="4526561"/>
          </a:xfrm>
        </p:grpSpPr>
        <p:sp>
          <p:nvSpPr>
            <p:cNvPr id="27" name="AutoShape 27"/>
            <p:cNvSpPr/>
            <p:nvPr/>
          </p:nvSpPr>
          <p:spPr>
            <a:xfrm flipH="1">
              <a:off x="635000" y="0"/>
              <a:ext cx="0" cy="4526561"/>
            </a:xfrm>
            <a:prstGeom prst="line">
              <a:avLst/>
            </a:prstGeom>
            <a:ln w="508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V="1">
              <a:off x="25400" y="25400"/>
              <a:ext cx="609600" cy="0"/>
            </a:xfrm>
            <a:prstGeom prst="line">
              <a:avLst/>
            </a:prstGeom>
            <a:ln w="508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>
              <a:off x="25400" y="0"/>
              <a:ext cx="0" cy="4526561"/>
            </a:xfrm>
            <a:prstGeom prst="line">
              <a:avLst/>
            </a:prstGeom>
            <a:ln w="508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V="1">
              <a:off x="25400" y="4501161"/>
              <a:ext cx="609600" cy="0"/>
            </a:xfrm>
            <a:prstGeom prst="line">
              <a:avLst/>
            </a:prstGeom>
            <a:ln w="508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1" name="TextBox 31"/>
          <p:cNvSpPr txBox="1"/>
          <p:nvPr/>
        </p:nvSpPr>
        <p:spPr>
          <a:xfrm>
            <a:off x="2324480" y="1564917"/>
            <a:ext cx="1644482" cy="31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1787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 7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50036" y="1350581"/>
            <a:ext cx="14271640" cy="74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4800" spc="-144">
                <a:solidFill>
                  <a:srgbClr val="0E6E44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질병 종합 추이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624765" y="8044945"/>
            <a:ext cx="13677140" cy="1260980"/>
            <a:chOff x="0" y="0"/>
            <a:chExt cx="3731550" cy="34403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731550" cy="344035"/>
            </a:xfrm>
            <a:custGeom>
              <a:avLst/>
              <a:gdLst/>
              <a:ahLst/>
              <a:cxnLst/>
              <a:rect l="l" t="t" r="r" b="b"/>
              <a:pathLst>
                <a:path w="3731550" h="344035">
                  <a:moveTo>
                    <a:pt x="11321" y="0"/>
                  </a:moveTo>
                  <a:lnTo>
                    <a:pt x="3720229" y="0"/>
                  </a:lnTo>
                  <a:cubicBezTo>
                    <a:pt x="3726481" y="0"/>
                    <a:pt x="3731550" y="5069"/>
                    <a:pt x="3731550" y="11321"/>
                  </a:cubicBezTo>
                  <a:lnTo>
                    <a:pt x="3731550" y="332714"/>
                  </a:lnTo>
                  <a:cubicBezTo>
                    <a:pt x="3731550" y="338966"/>
                    <a:pt x="3726481" y="344035"/>
                    <a:pt x="3720229" y="344035"/>
                  </a:cubicBezTo>
                  <a:lnTo>
                    <a:pt x="11321" y="344035"/>
                  </a:lnTo>
                  <a:cubicBezTo>
                    <a:pt x="8318" y="344035"/>
                    <a:pt x="5439" y="342842"/>
                    <a:pt x="3316" y="340719"/>
                  </a:cubicBezTo>
                  <a:cubicBezTo>
                    <a:pt x="1193" y="338596"/>
                    <a:pt x="0" y="335716"/>
                    <a:pt x="0" y="332714"/>
                  </a:cubicBezTo>
                  <a:lnTo>
                    <a:pt x="0" y="11321"/>
                  </a:lnTo>
                  <a:cubicBezTo>
                    <a:pt x="0" y="5069"/>
                    <a:pt x="5069" y="0"/>
                    <a:pt x="11321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3731550" cy="382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4253160" y="8208965"/>
            <a:ext cx="9781680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4"/>
              </a:lnSpc>
            </a:pPr>
            <a:r>
              <a:rPr lang="en-US" sz="2499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조사한 질병 3종 모두</a:t>
            </a:r>
          </a:p>
          <a:p>
            <a:pPr algn="ctr">
              <a:lnSpc>
                <a:spcPts val="3874"/>
              </a:lnSpc>
            </a:pPr>
            <a:r>
              <a:rPr lang="en-US" sz="2499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2020년과 2021년 지속적으로 환자수 </a:t>
            </a:r>
            <a:r>
              <a:rPr lang="en-US" sz="2499">
                <a:solidFill>
                  <a:srgbClr val="5271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감소</a:t>
            </a:r>
            <a:r>
              <a:rPr lang="en-US" sz="2499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후 2022년 이후 </a:t>
            </a:r>
            <a:r>
              <a:rPr lang="en-US" sz="2499">
                <a:solidFill>
                  <a:srgbClr val="FF3131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증가</a:t>
            </a:r>
            <a:r>
              <a:rPr lang="en-US" sz="2499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세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2989554" y="3509118"/>
            <a:ext cx="1336303" cy="3394921"/>
            <a:chOff x="0" y="0"/>
            <a:chExt cx="1781738" cy="4526561"/>
          </a:xfrm>
        </p:grpSpPr>
        <p:sp>
          <p:nvSpPr>
            <p:cNvPr id="38" name="AutoShape 38"/>
            <p:cNvSpPr/>
            <p:nvPr/>
          </p:nvSpPr>
          <p:spPr>
            <a:xfrm flipH="1">
              <a:off x="1756338" y="0"/>
              <a:ext cx="0" cy="4526561"/>
            </a:xfrm>
            <a:prstGeom prst="line">
              <a:avLst/>
            </a:prstGeom>
            <a:ln w="50800" cap="flat">
              <a:solidFill>
                <a:srgbClr val="5271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V="1">
              <a:off x="25400" y="25400"/>
              <a:ext cx="1730938" cy="0"/>
            </a:xfrm>
            <a:prstGeom prst="line">
              <a:avLst/>
            </a:prstGeom>
            <a:ln w="50800" cap="flat">
              <a:solidFill>
                <a:srgbClr val="5271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>
              <a:off x="25400" y="0"/>
              <a:ext cx="0" cy="4526561"/>
            </a:xfrm>
            <a:prstGeom prst="line">
              <a:avLst/>
            </a:prstGeom>
            <a:ln w="50800" cap="flat">
              <a:solidFill>
                <a:srgbClr val="5271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V="1">
              <a:off x="25400" y="4501161"/>
              <a:ext cx="1730938" cy="0"/>
            </a:xfrm>
            <a:prstGeom prst="line">
              <a:avLst/>
            </a:prstGeom>
            <a:ln w="50800" cap="flat">
              <a:solidFill>
                <a:srgbClr val="5271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42" name="Group 42"/>
          <p:cNvGrpSpPr/>
          <p:nvPr/>
        </p:nvGrpSpPr>
        <p:grpSpPr>
          <a:xfrm>
            <a:off x="8310302" y="3509118"/>
            <a:ext cx="1336303" cy="3394921"/>
            <a:chOff x="0" y="0"/>
            <a:chExt cx="1781738" cy="4526561"/>
          </a:xfrm>
        </p:grpSpPr>
        <p:sp>
          <p:nvSpPr>
            <p:cNvPr id="43" name="AutoShape 43"/>
            <p:cNvSpPr/>
            <p:nvPr/>
          </p:nvSpPr>
          <p:spPr>
            <a:xfrm flipH="1">
              <a:off x="1756338" y="0"/>
              <a:ext cx="0" cy="4526561"/>
            </a:xfrm>
            <a:prstGeom prst="line">
              <a:avLst/>
            </a:prstGeom>
            <a:ln w="50800" cap="flat">
              <a:solidFill>
                <a:srgbClr val="5271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V="1">
              <a:off x="25400" y="25400"/>
              <a:ext cx="1730938" cy="0"/>
            </a:xfrm>
            <a:prstGeom prst="line">
              <a:avLst/>
            </a:prstGeom>
            <a:ln w="50800" cap="flat">
              <a:solidFill>
                <a:srgbClr val="5271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>
              <a:off x="25400" y="0"/>
              <a:ext cx="0" cy="4526561"/>
            </a:xfrm>
            <a:prstGeom prst="line">
              <a:avLst/>
            </a:prstGeom>
            <a:ln w="50800" cap="flat">
              <a:solidFill>
                <a:srgbClr val="5271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V="1">
              <a:off x="25400" y="4501161"/>
              <a:ext cx="1730938" cy="0"/>
            </a:xfrm>
            <a:prstGeom prst="line">
              <a:avLst/>
            </a:prstGeom>
            <a:ln w="50800" cap="flat">
              <a:solidFill>
                <a:srgbClr val="5271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47" name="Group 47"/>
          <p:cNvGrpSpPr/>
          <p:nvPr/>
        </p:nvGrpSpPr>
        <p:grpSpPr>
          <a:xfrm>
            <a:off x="13558111" y="3509118"/>
            <a:ext cx="1336303" cy="3394921"/>
            <a:chOff x="0" y="0"/>
            <a:chExt cx="1781738" cy="4526561"/>
          </a:xfrm>
        </p:grpSpPr>
        <p:sp>
          <p:nvSpPr>
            <p:cNvPr id="48" name="AutoShape 48"/>
            <p:cNvSpPr/>
            <p:nvPr/>
          </p:nvSpPr>
          <p:spPr>
            <a:xfrm flipH="1">
              <a:off x="1756338" y="0"/>
              <a:ext cx="0" cy="4526561"/>
            </a:xfrm>
            <a:prstGeom prst="line">
              <a:avLst/>
            </a:prstGeom>
            <a:ln w="50800" cap="flat">
              <a:solidFill>
                <a:srgbClr val="5271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V="1">
              <a:off x="25400" y="25400"/>
              <a:ext cx="1730938" cy="0"/>
            </a:xfrm>
            <a:prstGeom prst="line">
              <a:avLst/>
            </a:prstGeom>
            <a:ln w="50800" cap="flat">
              <a:solidFill>
                <a:srgbClr val="5271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>
              <a:off x="25400" y="0"/>
              <a:ext cx="0" cy="4526561"/>
            </a:xfrm>
            <a:prstGeom prst="line">
              <a:avLst/>
            </a:prstGeom>
            <a:ln w="50800" cap="flat">
              <a:solidFill>
                <a:srgbClr val="5271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V="1">
              <a:off x="25400" y="4501161"/>
              <a:ext cx="1730938" cy="0"/>
            </a:xfrm>
            <a:prstGeom prst="line">
              <a:avLst/>
            </a:prstGeom>
            <a:ln w="50800" cap="flat">
              <a:solidFill>
                <a:srgbClr val="5271F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941626"/>
            <a:ext cx="16024073" cy="9128515"/>
            <a:chOff x="0" y="0"/>
            <a:chExt cx="4220332" cy="2404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404218"/>
            </a:xfrm>
            <a:custGeom>
              <a:avLst/>
              <a:gdLst/>
              <a:ahLst/>
              <a:cxnLst/>
              <a:rect l="l" t="t" r="r" b="b"/>
              <a:pathLst>
                <a:path w="4220332" h="240421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394555"/>
                  </a:lnTo>
                  <a:cubicBezTo>
                    <a:pt x="4220332" y="2399892"/>
                    <a:pt x="4216006" y="2404218"/>
                    <a:pt x="4210669" y="2404218"/>
                  </a:cubicBezTo>
                  <a:lnTo>
                    <a:pt x="9663" y="2404218"/>
                  </a:lnTo>
                  <a:cubicBezTo>
                    <a:pt x="4326" y="2404218"/>
                    <a:pt x="0" y="2399892"/>
                    <a:pt x="0" y="239455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442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3625895" y="2277652"/>
            <a:ext cx="11036209" cy="7352875"/>
          </a:xfrm>
          <a:custGeom>
            <a:avLst/>
            <a:gdLst/>
            <a:ahLst/>
            <a:cxnLst/>
            <a:rect l="l" t="t" r="r" b="b"/>
            <a:pathLst>
              <a:path w="11036209" h="7352875">
                <a:moveTo>
                  <a:pt x="0" y="0"/>
                </a:moveTo>
                <a:lnTo>
                  <a:pt x="11036210" y="0"/>
                </a:lnTo>
                <a:lnTo>
                  <a:pt x="11036210" y="7352874"/>
                </a:lnTo>
                <a:lnTo>
                  <a:pt x="0" y="7352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324480" y="1564917"/>
            <a:ext cx="1644482" cy="31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1787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 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50036" y="1350581"/>
            <a:ext cx="14271640" cy="74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4800" spc="-144">
                <a:solidFill>
                  <a:srgbClr val="0E6E44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대기오염물질 증감율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545945" y="2096960"/>
            <a:ext cx="1336303" cy="7533567"/>
            <a:chOff x="0" y="0"/>
            <a:chExt cx="1781738" cy="10044756"/>
          </a:xfrm>
        </p:grpSpPr>
        <p:sp>
          <p:nvSpPr>
            <p:cNvPr id="17" name="AutoShape 17"/>
            <p:cNvSpPr/>
            <p:nvPr/>
          </p:nvSpPr>
          <p:spPr>
            <a:xfrm flipH="1">
              <a:off x="1756338" y="0"/>
              <a:ext cx="0" cy="10044756"/>
            </a:xfrm>
            <a:prstGeom prst="line">
              <a:avLst/>
            </a:prstGeom>
            <a:ln w="50800" cap="flat">
              <a:solidFill>
                <a:srgbClr val="5271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V="1">
              <a:off x="25400" y="56364"/>
              <a:ext cx="1730938" cy="0"/>
            </a:xfrm>
            <a:prstGeom prst="line">
              <a:avLst/>
            </a:prstGeom>
            <a:ln w="50800" cap="flat">
              <a:solidFill>
                <a:srgbClr val="5271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H="1">
              <a:off x="25400" y="0"/>
              <a:ext cx="0" cy="10044756"/>
            </a:xfrm>
            <a:prstGeom prst="line">
              <a:avLst/>
            </a:prstGeom>
            <a:ln w="50800" cap="flat">
              <a:solidFill>
                <a:srgbClr val="5271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V="1">
              <a:off x="25400" y="9988391"/>
              <a:ext cx="1730938" cy="0"/>
            </a:xfrm>
            <a:prstGeom prst="line">
              <a:avLst/>
            </a:prstGeom>
            <a:ln w="50800" cap="flat">
              <a:solidFill>
                <a:srgbClr val="5271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11016218" y="2096960"/>
            <a:ext cx="1336303" cy="7533567"/>
            <a:chOff x="0" y="0"/>
            <a:chExt cx="1781738" cy="10044756"/>
          </a:xfrm>
        </p:grpSpPr>
        <p:sp>
          <p:nvSpPr>
            <p:cNvPr id="22" name="AutoShape 22"/>
            <p:cNvSpPr/>
            <p:nvPr/>
          </p:nvSpPr>
          <p:spPr>
            <a:xfrm flipH="1">
              <a:off x="1756338" y="0"/>
              <a:ext cx="0" cy="10044756"/>
            </a:xfrm>
            <a:prstGeom prst="line">
              <a:avLst/>
            </a:prstGeom>
            <a:ln w="50800" cap="flat">
              <a:solidFill>
                <a:srgbClr val="5271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V="1">
              <a:off x="25400" y="56364"/>
              <a:ext cx="1730938" cy="0"/>
            </a:xfrm>
            <a:prstGeom prst="line">
              <a:avLst/>
            </a:prstGeom>
            <a:ln w="50800" cap="flat">
              <a:solidFill>
                <a:srgbClr val="5271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>
              <a:off x="25400" y="0"/>
              <a:ext cx="0" cy="10044756"/>
            </a:xfrm>
            <a:prstGeom prst="line">
              <a:avLst/>
            </a:prstGeom>
            <a:ln w="50800" cap="flat">
              <a:solidFill>
                <a:srgbClr val="5271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V="1">
              <a:off x="25400" y="9988391"/>
              <a:ext cx="1730938" cy="0"/>
            </a:xfrm>
            <a:prstGeom prst="line">
              <a:avLst/>
            </a:prstGeom>
            <a:ln w="50800" cap="flat">
              <a:solidFill>
                <a:srgbClr val="5271F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941626"/>
            <a:ext cx="16024073" cy="9128515"/>
            <a:chOff x="0" y="0"/>
            <a:chExt cx="4220332" cy="2404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404218"/>
            </a:xfrm>
            <a:custGeom>
              <a:avLst/>
              <a:gdLst/>
              <a:ahLst/>
              <a:cxnLst/>
              <a:rect l="l" t="t" r="r" b="b"/>
              <a:pathLst>
                <a:path w="4220332" h="240421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394555"/>
                  </a:lnTo>
                  <a:cubicBezTo>
                    <a:pt x="4220332" y="2399892"/>
                    <a:pt x="4216006" y="2404218"/>
                    <a:pt x="4210669" y="2404218"/>
                  </a:cubicBezTo>
                  <a:lnTo>
                    <a:pt x="9663" y="2404218"/>
                  </a:lnTo>
                  <a:cubicBezTo>
                    <a:pt x="4326" y="2404218"/>
                    <a:pt x="0" y="2399892"/>
                    <a:pt x="0" y="239455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442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3250250" y="2362364"/>
            <a:ext cx="11787500" cy="6733609"/>
          </a:xfrm>
          <a:custGeom>
            <a:avLst/>
            <a:gdLst/>
            <a:ahLst/>
            <a:cxnLst/>
            <a:rect l="l" t="t" r="r" b="b"/>
            <a:pathLst>
              <a:path w="11787500" h="6733609">
                <a:moveTo>
                  <a:pt x="0" y="0"/>
                </a:moveTo>
                <a:lnTo>
                  <a:pt x="11787500" y="0"/>
                </a:lnTo>
                <a:lnTo>
                  <a:pt x="11787500" y="6733610"/>
                </a:lnTo>
                <a:lnTo>
                  <a:pt x="0" y="6733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324480" y="1564917"/>
            <a:ext cx="1644482" cy="31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1787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 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50036" y="1350581"/>
            <a:ext cx="14271640" cy="74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4800" spc="-144">
                <a:solidFill>
                  <a:srgbClr val="0E6E44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대기오염물질 &amp; 질병 증감율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941626"/>
            <a:ext cx="16024073" cy="9128515"/>
            <a:chOff x="0" y="0"/>
            <a:chExt cx="4220332" cy="2404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404218"/>
            </a:xfrm>
            <a:custGeom>
              <a:avLst/>
              <a:gdLst/>
              <a:ahLst/>
              <a:cxnLst/>
              <a:rect l="l" t="t" r="r" b="b"/>
              <a:pathLst>
                <a:path w="4220332" h="240421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394555"/>
                  </a:lnTo>
                  <a:cubicBezTo>
                    <a:pt x="4220332" y="2399892"/>
                    <a:pt x="4216006" y="2404218"/>
                    <a:pt x="4210669" y="2404218"/>
                  </a:cubicBezTo>
                  <a:lnTo>
                    <a:pt x="9663" y="2404218"/>
                  </a:lnTo>
                  <a:cubicBezTo>
                    <a:pt x="4326" y="2404218"/>
                    <a:pt x="0" y="2399892"/>
                    <a:pt x="0" y="239455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442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9967941" y="3000922"/>
            <a:ext cx="6730314" cy="828953"/>
          </a:xfrm>
          <a:custGeom>
            <a:avLst/>
            <a:gdLst/>
            <a:ahLst/>
            <a:cxnLst/>
            <a:rect l="l" t="t" r="r" b="b"/>
            <a:pathLst>
              <a:path w="6730314" h="828953">
                <a:moveTo>
                  <a:pt x="0" y="0"/>
                </a:moveTo>
                <a:lnTo>
                  <a:pt x="6730314" y="0"/>
                </a:lnTo>
                <a:lnTo>
                  <a:pt x="6730314" y="828953"/>
                </a:lnTo>
                <a:lnTo>
                  <a:pt x="0" y="828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80" r="-145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963958" y="3827245"/>
            <a:ext cx="6702227" cy="1985535"/>
          </a:xfrm>
          <a:custGeom>
            <a:avLst/>
            <a:gdLst/>
            <a:ahLst/>
            <a:cxnLst/>
            <a:rect l="l" t="t" r="r" b="b"/>
            <a:pathLst>
              <a:path w="6702227" h="1985535">
                <a:moveTo>
                  <a:pt x="0" y="0"/>
                </a:moveTo>
                <a:lnTo>
                  <a:pt x="6702226" y="0"/>
                </a:lnTo>
                <a:lnTo>
                  <a:pt x="6702226" y="1985534"/>
                </a:lnTo>
                <a:lnTo>
                  <a:pt x="0" y="1985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696558" y="6098529"/>
            <a:ext cx="1960903" cy="447740"/>
          </a:xfrm>
          <a:custGeom>
            <a:avLst/>
            <a:gdLst/>
            <a:ahLst/>
            <a:cxnLst/>
            <a:rect l="l" t="t" r="r" b="b"/>
            <a:pathLst>
              <a:path w="1960903" h="447740">
                <a:moveTo>
                  <a:pt x="0" y="0"/>
                </a:moveTo>
                <a:lnTo>
                  <a:pt x="1960903" y="0"/>
                </a:lnTo>
                <a:lnTo>
                  <a:pt x="1960903" y="447740"/>
                </a:lnTo>
                <a:lnTo>
                  <a:pt x="0" y="447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764664" y="3000922"/>
            <a:ext cx="5204460" cy="2973977"/>
          </a:xfrm>
          <a:custGeom>
            <a:avLst/>
            <a:gdLst/>
            <a:ahLst/>
            <a:cxnLst/>
            <a:rect l="l" t="t" r="r" b="b"/>
            <a:pathLst>
              <a:path w="5204460" h="2973977">
                <a:moveTo>
                  <a:pt x="0" y="0"/>
                </a:moveTo>
                <a:lnTo>
                  <a:pt x="5204460" y="0"/>
                </a:lnTo>
                <a:lnTo>
                  <a:pt x="5204460" y="2973978"/>
                </a:lnTo>
                <a:lnTo>
                  <a:pt x="0" y="29739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767268" y="6298263"/>
            <a:ext cx="5204460" cy="2960037"/>
          </a:xfrm>
          <a:custGeom>
            <a:avLst/>
            <a:gdLst/>
            <a:ahLst/>
            <a:cxnLst/>
            <a:rect l="l" t="t" r="r" b="b"/>
            <a:pathLst>
              <a:path w="5204460" h="2960037">
                <a:moveTo>
                  <a:pt x="0" y="0"/>
                </a:moveTo>
                <a:lnTo>
                  <a:pt x="5204461" y="0"/>
                </a:lnTo>
                <a:lnTo>
                  <a:pt x="5204461" y="2960037"/>
                </a:lnTo>
                <a:lnTo>
                  <a:pt x="0" y="2960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548044" y="9352710"/>
            <a:ext cx="1325549" cy="499233"/>
          </a:xfrm>
          <a:custGeom>
            <a:avLst/>
            <a:gdLst/>
            <a:ahLst/>
            <a:cxnLst/>
            <a:rect l="l" t="t" r="r" b="b"/>
            <a:pathLst>
              <a:path w="1325549" h="499233">
                <a:moveTo>
                  <a:pt x="0" y="0"/>
                </a:moveTo>
                <a:lnTo>
                  <a:pt x="1325549" y="0"/>
                </a:lnTo>
                <a:lnTo>
                  <a:pt x="1325549" y="499233"/>
                </a:lnTo>
                <a:lnTo>
                  <a:pt x="0" y="4992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324480" y="1564917"/>
            <a:ext cx="1644482" cy="31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1787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 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67941" y="6142511"/>
            <a:ext cx="577298" cy="608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4"/>
              </a:lnSpc>
            </a:pPr>
            <a:r>
              <a:rPr lang="en-US" sz="173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출처 : </a:t>
            </a:r>
          </a:p>
          <a:p>
            <a:pPr algn="l">
              <a:lnSpc>
                <a:spcPts val="2424"/>
              </a:lnSpc>
              <a:spcBef>
                <a:spcPct val="0"/>
              </a:spcBef>
            </a:pPr>
            <a:endParaRPr lang="en-US" sz="1731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963958" y="2458910"/>
            <a:ext cx="1525191" cy="7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황사관측일수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882415" y="9432892"/>
            <a:ext cx="577298" cy="608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4"/>
              </a:lnSpc>
            </a:pPr>
            <a:r>
              <a:rPr lang="en-US" sz="173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출처 : </a:t>
            </a:r>
          </a:p>
          <a:p>
            <a:pPr algn="l">
              <a:lnSpc>
                <a:spcPts val="2424"/>
              </a:lnSpc>
              <a:spcBef>
                <a:spcPct val="0"/>
              </a:spcBef>
            </a:pPr>
            <a:endParaRPr lang="en-US" sz="1731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50036" y="1350581"/>
            <a:ext cx="14271640" cy="74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4800" spc="-144">
                <a:solidFill>
                  <a:srgbClr val="0E6E44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질병 종합 추이 - 분석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941626"/>
            <a:ext cx="16024073" cy="9128515"/>
            <a:chOff x="0" y="0"/>
            <a:chExt cx="4220332" cy="2404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404218"/>
            </a:xfrm>
            <a:custGeom>
              <a:avLst/>
              <a:gdLst/>
              <a:ahLst/>
              <a:cxnLst/>
              <a:rect l="l" t="t" r="r" b="b"/>
              <a:pathLst>
                <a:path w="4220332" h="240421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394555"/>
                  </a:lnTo>
                  <a:cubicBezTo>
                    <a:pt x="4220332" y="2399892"/>
                    <a:pt x="4216006" y="2404218"/>
                    <a:pt x="4210669" y="2404218"/>
                  </a:cubicBezTo>
                  <a:lnTo>
                    <a:pt x="9663" y="2404218"/>
                  </a:lnTo>
                  <a:cubicBezTo>
                    <a:pt x="4326" y="2404218"/>
                    <a:pt x="0" y="2399892"/>
                    <a:pt x="0" y="239455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442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2826336" y="3311310"/>
            <a:ext cx="5197334" cy="5197334"/>
          </a:xfrm>
          <a:custGeom>
            <a:avLst/>
            <a:gdLst/>
            <a:ahLst/>
            <a:cxnLst/>
            <a:rect l="l" t="t" r="r" b="b"/>
            <a:pathLst>
              <a:path w="5197334" h="5197334">
                <a:moveTo>
                  <a:pt x="0" y="0"/>
                </a:moveTo>
                <a:lnTo>
                  <a:pt x="5197333" y="0"/>
                </a:lnTo>
                <a:lnTo>
                  <a:pt x="5197333" y="5197334"/>
                </a:lnTo>
                <a:lnTo>
                  <a:pt x="0" y="5197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24480" y="1564917"/>
            <a:ext cx="1644482" cy="31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1787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 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50036" y="1350581"/>
            <a:ext cx="14271640" cy="74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4800" spc="-144">
                <a:solidFill>
                  <a:srgbClr val="0E6E44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질병 종합 추이 - 분석</a:t>
            </a:r>
          </a:p>
        </p:txBody>
      </p:sp>
      <p:sp>
        <p:nvSpPr>
          <p:cNvPr id="13" name="Freeform 13"/>
          <p:cNvSpPr/>
          <p:nvPr/>
        </p:nvSpPr>
        <p:spPr>
          <a:xfrm>
            <a:off x="8812243" y="3625635"/>
            <a:ext cx="7467577" cy="4265853"/>
          </a:xfrm>
          <a:custGeom>
            <a:avLst/>
            <a:gdLst/>
            <a:ahLst/>
            <a:cxnLst/>
            <a:rect l="l" t="t" r="r" b="b"/>
            <a:pathLst>
              <a:path w="7467577" h="4265853">
                <a:moveTo>
                  <a:pt x="0" y="0"/>
                </a:moveTo>
                <a:lnTo>
                  <a:pt x="7467577" y="0"/>
                </a:lnTo>
                <a:lnTo>
                  <a:pt x="7467577" y="4265854"/>
                </a:lnTo>
                <a:lnTo>
                  <a:pt x="0" y="42658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45360" y="4515168"/>
            <a:ext cx="11597279" cy="123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0"/>
              </a:lnSpc>
            </a:pPr>
            <a:r>
              <a:rPr lang="en-US" sz="8000" spc="-24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4. 대기오염 배출원 추이</a:t>
            </a:r>
          </a:p>
        </p:txBody>
      </p:sp>
      <p:sp>
        <p:nvSpPr>
          <p:cNvPr id="3" name="Freeform 3"/>
          <p:cNvSpPr/>
          <p:nvPr/>
        </p:nvSpPr>
        <p:spPr>
          <a:xfrm>
            <a:off x="15915542" y="6615603"/>
            <a:ext cx="1984783" cy="3182017"/>
          </a:xfrm>
          <a:custGeom>
            <a:avLst/>
            <a:gdLst/>
            <a:ahLst/>
            <a:cxnLst/>
            <a:rect l="l" t="t" r="r" b="b"/>
            <a:pathLst>
              <a:path w="1984783" h="3182017">
                <a:moveTo>
                  <a:pt x="0" y="0"/>
                </a:moveTo>
                <a:lnTo>
                  <a:pt x="1984782" y="0"/>
                </a:lnTo>
                <a:lnTo>
                  <a:pt x="1984782" y="3182016"/>
                </a:lnTo>
                <a:lnTo>
                  <a:pt x="0" y="3182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488808" flipH="1" flipV="1">
            <a:off x="636959" y="4236772"/>
            <a:ext cx="1303096" cy="1108175"/>
          </a:xfrm>
          <a:custGeom>
            <a:avLst/>
            <a:gdLst/>
            <a:ahLst/>
            <a:cxnLst/>
            <a:rect l="l" t="t" r="r" b="b"/>
            <a:pathLst>
              <a:path w="1303096" h="1108175">
                <a:moveTo>
                  <a:pt x="1303096" y="1108175"/>
                </a:moveTo>
                <a:lnTo>
                  <a:pt x="0" y="1108175"/>
                </a:lnTo>
                <a:lnTo>
                  <a:pt x="0" y="0"/>
                </a:lnTo>
                <a:lnTo>
                  <a:pt x="1303096" y="0"/>
                </a:lnTo>
                <a:lnTo>
                  <a:pt x="1303096" y="110817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1028700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804782" y="6556807"/>
            <a:ext cx="2354582" cy="2048400"/>
          </a:xfrm>
          <a:custGeom>
            <a:avLst/>
            <a:gdLst/>
            <a:ahLst/>
            <a:cxnLst/>
            <a:rect l="l" t="t" r="r" b="b"/>
            <a:pathLst>
              <a:path w="2354582" h="2048400">
                <a:moveTo>
                  <a:pt x="0" y="0"/>
                </a:moveTo>
                <a:lnTo>
                  <a:pt x="2354582" y="0"/>
                </a:lnTo>
                <a:lnTo>
                  <a:pt x="2354582" y="2048400"/>
                </a:lnTo>
                <a:lnTo>
                  <a:pt x="0" y="204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6203196" flipH="1">
            <a:off x="1764609" y="5681608"/>
            <a:ext cx="1081642" cy="919846"/>
          </a:xfrm>
          <a:custGeom>
            <a:avLst/>
            <a:gdLst/>
            <a:ahLst/>
            <a:cxnLst/>
            <a:rect l="l" t="t" r="r" b="b"/>
            <a:pathLst>
              <a:path w="1081642" h="919846">
                <a:moveTo>
                  <a:pt x="1081642" y="0"/>
                </a:moveTo>
                <a:lnTo>
                  <a:pt x="0" y="0"/>
                </a:lnTo>
                <a:lnTo>
                  <a:pt x="0" y="919846"/>
                </a:lnTo>
                <a:lnTo>
                  <a:pt x="1081642" y="919846"/>
                </a:lnTo>
                <a:lnTo>
                  <a:pt x="108164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aphicFrame>
        <p:nvGraphicFramePr>
          <p:cNvPr id="18" name="Table 18"/>
          <p:cNvGraphicFramePr>
            <a:graphicFrameLocks noGrp="1"/>
          </p:cNvGraphicFramePr>
          <p:nvPr/>
        </p:nvGraphicFramePr>
        <p:xfrm>
          <a:off x="4029420" y="2589352"/>
          <a:ext cx="10229159" cy="6829425"/>
        </p:xfrm>
        <a:graphic>
          <a:graphicData uri="http://schemas.openxmlformats.org/drawingml/2006/table">
            <a:tbl>
              <a:tblPr/>
              <a:tblGrid>
                <a:gridCol w="1832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5340">
                <a:tc>
                  <a:txBody>
                    <a:bodyPr/>
                    <a:lstStyle/>
                    <a:p>
                      <a:pPr algn="ctr">
                        <a:lnSpc>
                          <a:spcPts val="1539"/>
                        </a:lnSpc>
                        <a:defRPr/>
                      </a:pPr>
                      <a:r>
                        <a:rPr lang="en-US" sz="1099">
                          <a:solidFill>
                            <a:srgbClr val="000000"/>
                          </a:solidFill>
                          <a:latin typeface="210 네버랜드 Light"/>
                          <a:ea typeface="210 네버랜드 Light"/>
                          <a:cs typeface="210 네버랜드 Light"/>
                          <a:sym typeface="210 네버랜드 Light"/>
                        </a:rPr>
                        <a:t>에너지산업연소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  <a:cs typeface="Nanum Square Light"/>
                          <a:sym typeface="Nanum Square Light"/>
                        </a:rPr>
                        <a:t>공공발전시설, 지역난방시설, 석유정제시설, 민간발전시설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340">
                <a:tc>
                  <a:txBody>
                    <a:bodyPr/>
                    <a:lstStyle/>
                    <a:p>
                      <a:pPr algn="ctr">
                        <a:lnSpc>
                          <a:spcPts val="1539"/>
                        </a:lnSpc>
                        <a:defRPr/>
                      </a:pPr>
                      <a:r>
                        <a:rPr lang="en-US" sz="1099">
                          <a:solidFill>
                            <a:srgbClr val="000000"/>
                          </a:solidFill>
                          <a:latin typeface="210 네버랜드 Light"/>
                          <a:ea typeface="210 네버랜드 Light"/>
                          <a:cs typeface="210 네버랜드 Light"/>
                          <a:sym typeface="210 네버랜드 Light"/>
                        </a:rPr>
                        <a:t> 비산업연소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  <a:cs typeface="Nanum Square Light"/>
                          <a:sym typeface="Nanum Square Light"/>
                        </a:rPr>
                        <a:t>상업 및 공공기관 시설, 주거용시설, 농업·축산·수산업시설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340">
                <a:tc>
                  <a:txBody>
                    <a:bodyPr/>
                    <a:lstStyle/>
                    <a:p>
                      <a:pPr algn="ctr">
                        <a:lnSpc>
                          <a:spcPts val="1539"/>
                        </a:lnSpc>
                        <a:defRPr/>
                      </a:pPr>
                      <a:r>
                        <a:rPr lang="en-US" sz="1099">
                          <a:solidFill>
                            <a:srgbClr val="000000"/>
                          </a:solidFill>
                          <a:latin typeface="210 네버랜드 Light"/>
                          <a:ea typeface="210 네버랜드 Light"/>
                          <a:cs typeface="210 네버랜드 Light"/>
                          <a:sym typeface="210 네버랜드 Light"/>
                        </a:rPr>
                        <a:t>제조업연소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  <a:cs typeface="Nanum Square Light"/>
                          <a:sym typeface="Nanum Square Light"/>
                        </a:rPr>
                        <a:t>연소시설, 공정로, 기타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340">
                <a:tc>
                  <a:txBody>
                    <a:bodyPr/>
                    <a:lstStyle/>
                    <a:p>
                      <a:pPr algn="ctr">
                        <a:lnSpc>
                          <a:spcPts val="1539"/>
                        </a:lnSpc>
                        <a:defRPr/>
                      </a:pPr>
                      <a:r>
                        <a:rPr lang="en-US" sz="1099">
                          <a:solidFill>
                            <a:srgbClr val="000000"/>
                          </a:solidFill>
                          <a:latin typeface="210 네버랜드 Light"/>
                          <a:ea typeface="210 네버랜드 Light"/>
                          <a:cs typeface="210 네버랜드 Light"/>
                          <a:sym typeface="210 네버랜드 Light"/>
                        </a:rPr>
                        <a:t>생산공정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  <a:cs typeface="Nanum Square Light"/>
                          <a:sym typeface="Nanum Square Light"/>
                        </a:rPr>
                        <a:t>석유제품, 산업, 제철제강업, 무기화학제품제조업, 유기화학제품제조업, 목재ㆍ펄프제조업, 식음료가공, 기타제조업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340">
                <a:tc>
                  <a:txBody>
                    <a:bodyPr/>
                    <a:lstStyle/>
                    <a:p>
                      <a:pPr algn="ctr">
                        <a:lnSpc>
                          <a:spcPts val="1539"/>
                        </a:lnSpc>
                        <a:defRPr/>
                      </a:pPr>
                      <a:r>
                        <a:rPr lang="en-US" sz="1099">
                          <a:solidFill>
                            <a:srgbClr val="000000"/>
                          </a:solidFill>
                          <a:latin typeface="210 네버랜드 Light"/>
                          <a:ea typeface="210 네버랜드 Light"/>
                          <a:cs typeface="210 네버랜드 Light"/>
                          <a:sym typeface="210 네버랜드 Light"/>
                        </a:rPr>
                        <a:t>에너지수송  및 저장 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  <a:cs typeface="Nanum Square Light"/>
                          <a:sym typeface="Nanum Square Light"/>
                        </a:rPr>
                        <a:t>휘발유공급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340">
                <a:tc>
                  <a:txBody>
                    <a:bodyPr/>
                    <a:lstStyle/>
                    <a:p>
                      <a:pPr algn="ctr">
                        <a:lnSpc>
                          <a:spcPts val="1539"/>
                        </a:lnSpc>
                        <a:defRPr/>
                      </a:pPr>
                      <a:r>
                        <a:rPr lang="en-US" sz="1099">
                          <a:solidFill>
                            <a:srgbClr val="000000"/>
                          </a:solidFill>
                          <a:latin typeface="210 네버랜드 Light"/>
                          <a:ea typeface="210 네버랜드 Light"/>
                          <a:cs typeface="210 네버랜드 Light"/>
                          <a:sym typeface="210 네버랜드 Light"/>
                        </a:rPr>
                        <a:t>유기용제사용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  <a:cs typeface="Nanum Square Light"/>
                          <a:sym typeface="Nanum Square Light"/>
                        </a:rPr>
                        <a:t>도장시설, 세정시설, 세탁시설, 기타 유기용제사용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340">
                <a:tc>
                  <a:txBody>
                    <a:bodyPr/>
                    <a:lstStyle/>
                    <a:p>
                      <a:pPr algn="ctr">
                        <a:lnSpc>
                          <a:spcPts val="1539"/>
                        </a:lnSpc>
                        <a:defRPr/>
                      </a:pPr>
                      <a:r>
                        <a:rPr lang="en-US" sz="1099">
                          <a:solidFill>
                            <a:srgbClr val="000000"/>
                          </a:solidFill>
                          <a:latin typeface="210 네버랜드 Light"/>
                          <a:ea typeface="210 네버랜드 Light"/>
                          <a:cs typeface="210 네버랜드 Light"/>
                          <a:sym typeface="210 네버랜드 Light"/>
                        </a:rPr>
                        <a:t>도로이동오염원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  <a:cs typeface="Nanum Square Light"/>
                          <a:sym typeface="Nanum Square Light"/>
                        </a:rPr>
                        <a:t>RV,  승용차, 택시, 승합차, 버스, 화물차, 특수차, 이륜차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340">
                <a:tc>
                  <a:txBody>
                    <a:bodyPr/>
                    <a:lstStyle/>
                    <a:p>
                      <a:pPr algn="ctr">
                        <a:lnSpc>
                          <a:spcPts val="1539"/>
                        </a:lnSpc>
                        <a:defRPr/>
                      </a:pPr>
                      <a:r>
                        <a:rPr lang="en-US" sz="1099">
                          <a:solidFill>
                            <a:srgbClr val="000000"/>
                          </a:solidFill>
                          <a:latin typeface="210 네버랜드 Light"/>
                          <a:ea typeface="210 네버랜드 Light"/>
                          <a:cs typeface="210 네버랜드 Light"/>
                          <a:sym typeface="210 네버랜드 Light"/>
                        </a:rPr>
                        <a:t>비도로이동오염원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  <a:cs typeface="Nanum Square Light"/>
                          <a:sym typeface="Nanum Square Light"/>
                        </a:rPr>
                        <a:t>철도, 선박, 항공, 농업기계, 건설장비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340">
                <a:tc>
                  <a:txBody>
                    <a:bodyPr/>
                    <a:lstStyle/>
                    <a:p>
                      <a:pPr algn="ctr">
                        <a:lnSpc>
                          <a:spcPts val="1539"/>
                        </a:lnSpc>
                        <a:defRPr/>
                      </a:pPr>
                      <a:r>
                        <a:rPr lang="en-US" sz="1099">
                          <a:solidFill>
                            <a:srgbClr val="000000"/>
                          </a:solidFill>
                          <a:latin typeface="210 네버랜드 Light"/>
                          <a:ea typeface="210 네버랜드 Light"/>
                          <a:cs typeface="210 네버랜드 Light"/>
                          <a:sym typeface="210 네버랜드 Light"/>
                        </a:rPr>
                        <a:t> 폐기물처리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  <a:cs typeface="Nanum Square Light"/>
                          <a:sym typeface="Nanum Square Light"/>
                        </a:rPr>
                        <a:t>폐기물소각, 기타  폐기물 처리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5340">
                <a:tc>
                  <a:txBody>
                    <a:bodyPr/>
                    <a:lstStyle/>
                    <a:p>
                      <a:pPr algn="ctr">
                        <a:lnSpc>
                          <a:spcPts val="1539"/>
                        </a:lnSpc>
                        <a:defRPr/>
                      </a:pPr>
                      <a:r>
                        <a:rPr lang="en-US" sz="1099">
                          <a:solidFill>
                            <a:srgbClr val="000000"/>
                          </a:solidFill>
                          <a:latin typeface="210 네버랜드 Light"/>
                          <a:ea typeface="210 네버랜드 Light"/>
                          <a:cs typeface="210 네버랜드 Light"/>
                          <a:sym typeface="210 네버랜드 Light"/>
                        </a:rPr>
                        <a:t>농업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  <a:cs typeface="Nanum Square Light"/>
                          <a:sym typeface="Nanum Square Light"/>
                        </a:rPr>
                        <a:t>분뇨관리, 비료사용농경지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5340">
                <a:tc>
                  <a:txBody>
                    <a:bodyPr/>
                    <a:lstStyle/>
                    <a:p>
                      <a:pPr algn="ctr">
                        <a:lnSpc>
                          <a:spcPts val="1539"/>
                        </a:lnSpc>
                        <a:defRPr/>
                      </a:pPr>
                      <a:r>
                        <a:rPr lang="en-US" sz="1099">
                          <a:solidFill>
                            <a:srgbClr val="000000"/>
                          </a:solidFill>
                          <a:latin typeface="210 네버랜드 Light"/>
                          <a:ea typeface="210 네버랜드 Light"/>
                          <a:cs typeface="210 네버랜드 Light"/>
                          <a:sym typeface="210 네버랜드 Light"/>
                        </a:rPr>
                        <a:t>기타  면오염원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  <a:cs typeface="Nanum Square Light"/>
                          <a:sym typeface="Nanum Square Light"/>
                        </a:rPr>
                        <a:t>산불  및 화재, 동물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25340">
                <a:tc>
                  <a:txBody>
                    <a:bodyPr/>
                    <a:lstStyle/>
                    <a:p>
                      <a:pPr algn="ctr">
                        <a:lnSpc>
                          <a:spcPts val="1539"/>
                        </a:lnSpc>
                        <a:defRPr/>
                      </a:pPr>
                      <a:r>
                        <a:rPr lang="en-US" sz="1099">
                          <a:solidFill>
                            <a:srgbClr val="000000"/>
                          </a:solidFill>
                          <a:latin typeface="210 네버랜드 Light"/>
                          <a:ea typeface="210 네버랜드 Light"/>
                          <a:cs typeface="210 네버랜드 Light"/>
                          <a:sym typeface="210 네버랜드 Light"/>
                        </a:rPr>
                        <a:t>비산먼지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  <a:cs typeface="Nanum Square Light"/>
                          <a:sym typeface="Nanum Square Light"/>
                        </a:rPr>
                        <a:t>건설공사, 나대지, 농업활동, 도로재비산먼지, 비포장도로 비산먼지, 축산활동, 폐기물처리, 하역  및 야적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25340">
                <a:tc>
                  <a:txBody>
                    <a:bodyPr/>
                    <a:lstStyle/>
                    <a:p>
                      <a:pPr algn="ctr">
                        <a:lnSpc>
                          <a:spcPts val="1539"/>
                        </a:lnSpc>
                        <a:defRPr/>
                      </a:pPr>
                      <a:r>
                        <a:rPr lang="en-US" sz="1099">
                          <a:solidFill>
                            <a:srgbClr val="000000"/>
                          </a:solidFill>
                          <a:latin typeface="210 네버랜드 Light"/>
                          <a:ea typeface="210 네버랜드 Light"/>
                          <a:cs typeface="210 네버랜드 Light"/>
                          <a:sym typeface="210 네버랜드 Light"/>
                        </a:rPr>
                        <a:t>생물성 연소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anum Square Light"/>
                          <a:ea typeface="Nanum Square Light"/>
                          <a:cs typeface="Nanum Square Light"/>
                          <a:sym typeface="Nanum Square Light"/>
                        </a:rPr>
                        <a:t>고기  및 생선구이, 노천 소각, 농업잔재물 소각, 목재 난로 및 보일러, 숯가마, 아궁이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9" name="TextBox 19"/>
          <p:cNvSpPr txBox="1"/>
          <p:nvPr/>
        </p:nvSpPr>
        <p:spPr>
          <a:xfrm>
            <a:off x="2008180" y="1525018"/>
            <a:ext cx="14271640" cy="111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6"/>
              </a:lnSpc>
            </a:pPr>
            <a:r>
              <a:rPr lang="en-US" sz="7211" spc="-216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대기오염배출원 분류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45360" y="3900805"/>
            <a:ext cx="11597279" cy="246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0"/>
              </a:lnSpc>
            </a:pPr>
            <a:r>
              <a:rPr lang="en-US" sz="8000" spc="-24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1. 주제 선정 배경 및</a:t>
            </a:r>
          </a:p>
          <a:p>
            <a:pPr algn="ctr">
              <a:lnSpc>
                <a:spcPts val="9680"/>
              </a:lnSpc>
            </a:pPr>
            <a:r>
              <a:rPr lang="en-US" sz="8000" spc="-24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기본 용어 설명</a:t>
            </a:r>
          </a:p>
        </p:txBody>
      </p:sp>
      <p:sp>
        <p:nvSpPr>
          <p:cNvPr id="3" name="Freeform 3"/>
          <p:cNvSpPr/>
          <p:nvPr/>
        </p:nvSpPr>
        <p:spPr>
          <a:xfrm>
            <a:off x="15915542" y="6615603"/>
            <a:ext cx="1984783" cy="3182017"/>
          </a:xfrm>
          <a:custGeom>
            <a:avLst/>
            <a:gdLst/>
            <a:ahLst/>
            <a:cxnLst/>
            <a:rect l="l" t="t" r="r" b="b"/>
            <a:pathLst>
              <a:path w="1984783" h="3182017">
                <a:moveTo>
                  <a:pt x="0" y="0"/>
                </a:moveTo>
                <a:lnTo>
                  <a:pt x="1984782" y="0"/>
                </a:lnTo>
                <a:lnTo>
                  <a:pt x="1984782" y="3182016"/>
                </a:lnTo>
                <a:lnTo>
                  <a:pt x="0" y="3182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488808" flipH="1" flipV="1">
            <a:off x="636959" y="4236772"/>
            <a:ext cx="1303096" cy="1108175"/>
          </a:xfrm>
          <a:custGeom>
            <a:avLst/>
            <a:gdLst/>
            <a:ahLst/>
            <a:cxnLst/>
            <a:rect l="l" t="t" r="r" b="b"/>
            <a:pathLst>
              <a:path w="1303096" h="1108175">
                <a:moveTo>
                  <a:pt x="1303096" y="1108175"/>
                </a:moveTo>
                <a:lnTo>
                  <a:pt x="0" y="1108175"/>
                </a:lnTo>
                <a:lnTo>
                  <a:pt x="0" y="0"/>
                </a:lnTo>
                <a:lnTo>
                  <a:pt x="1303096" y="0"/>
                </a:lnTo>
                <a:lnTo>
                  <a:pt x="1303096" y="110817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1028700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 rot="6203196" flipH="1">
            <a:off x="1764609" y="5681608"/>
            <a:ext cx="1081642" cy="919846"/>
          </a:xfrm>
          <a:custGeom>
            <a:avLst/>
            <a:gdLst/>
            <a:ahLst/>
            <a:cxnLst/>
            <a:rect l="l" t="t" r="r" b="b"/>
            <a:pathLst>
              <a:path w="1081642" h="919846">
                <a:moveTo>
                  <a:pt x="1081642" y="0"/>
                </a:moveTo>
                <a:lnTo>
                  <a:pt x="0" y="0"/>
                </a:lnTo>
                <a:lnTo>
                  <a:pt x="0" y="919846"/>
                </a:lnTo>
                <a:lnTo>
                  <a:pt x="1081642" y="919846"/>
                </a:lnTo>
                <a:lnTo>
                  <a:pt x="108164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800073" y="2847935"/>
            <a:ext cx="12146995" cy="4805081"/>
          </a:xfrm>
          <a:custGeom>
            <a:avLst/>
            <a:gdLst/>
            <a:ahLst/>
            <a:cxnLst/>
            <a:rect l="l" t="t" r="r" b="b"/>
            <a:pathLst>
              <a:path w="12146995" h="4805081">
                <a:moveTo>
                  <a:pt x="0" y="0"/>
                </a:moveTo>
                <a:lnTo>
                  <a:pt x="12146994" y="0"/>
                </a:lnTo>
                <a:lnTo>
                  <a:pt x="12146994" y="4805082"/>
                </a:lnTo>
                <a:lnTo>
                  <a:pt x="0" y="4805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946" t="-8506" b="-2669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04782" y="6556807"/>
            <a:ext cx="2354582" cy="2048400"/>
          </a:xfrm>
          <a:custGeom>
            <a:avLst/>
            <a:gdLst/>
            <a:ahLst/>
            <a:cxnLst/>
            <a:rect l="l" t="t" r="r" b="b"/>
            <a:pathLst>
              <a:path w="2354582" h="2048400">
                <a:moveTo>
                  <a:pt x="0" y="0"/>
                </a:moveTo>
                <a:lnTo>
                  <a:pt x="2354582" y="0"/>
                </a:lnTo>
                <a:lnTo>
                  <a:pt x="2354582" y="2048400"/>
                </a:lnTo>
                <a:lnTo>
                  <a:pt x="0" y="2048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008180" y="1525018"/>
            <a:ext cx="14271640" cy="111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6"/>
              </a:lnSpc>
            </a:pPr>
            <a:r>
              <a:rPr lang="en-US" sz="7211" spc="-216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연도별 대기오염배출원 추이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947067" y="7245985"/>
            <a:ext cx="1281311" cy="201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  <a:p>
            <a:pPr algn="l">
              <a:lnSpc>
                <a:spcPts val="2520"/>
              </a:lnSpc>
            </a:pPr>
            <a:endParaRPr/>
          </a:p>
          <a:p>
            <a:pPr algn="l">
              <a:lnSpc>
                <a:spcPts val="2520"/>
              </a:lnSpc>
            </a:pPr>
            <a:endParaRPr/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출처 : 환경부 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1028700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3282684" y="2726914"/>
            <a:ext cx="11722631" cy="6512336"/>
          </a:xfrm>
          <a:custGeom>
            <a:avLst/>
            <a:gdLst/>
            <a:ahLst/>
            <a:cxnLst/>
            <a:rect l="l" t="t" r="r" b="b"/>
            <a:pathLst>
              <a:path w="11722631" h="6512336">
                <a:moveTo>
                  <a:pt x="0" y="0"/>
                </a:moveTo>
                <a:lnTo>
                  <a:pt x="11722632" y="0"/>
                </a:lnTo>
                <a:lnTo>
                  <a:pt x="11722632" y="6512336"/>
                </a:lnTo>
                <a:lnTo>
                  <a:pt x="0" y="6512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79" b="-5944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894949" y="1659748"/>
            <a:ext cx="8498102" cy="111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26"/>
              </a:lnSpc>
            </a:pPr>
            <a:r>
              <a:rPr lang="en-US" sz="7211" spc="-216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대기오염 배출원 비율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89459" y="7106679"/>
            <a:ext cx="2018606" cy="201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  <a:p>
            <a:pPr algn="l">
              <a:lnSpc>
                <a:spcPts val="2520"/>
              </a:lnSpc>
            </a:pPr>
            <a:endParaRPr/>
          </a:p>
          <a:p>
            <a:pPr algn="l">
              <a:lnSpc>
                <a:spcPts val="2520"/>
              </a:lnSpc>
            </a:pPr>
            <a:endParaRPr/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출처 : 환경부, 대기오 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1028700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5210540" y="1918634"/>
            <a:ext cx="11190208" cy="6598114"/>
          </a:xfrm>
          <a:custGeom>
            <a:avLst/>
            <a:gdLst/>
            <a:ahLst/>
            <a:cxnLst/>
            <a:rect l="l" t="t" r="r" b="b"/>
            <a:pathLst>
              <a:path w="11190208" h="6598114">
                <a:moveTo>
                  <a:pt x="0" y="0"/>
                </a:moveTo>
                <a:lnTo>
                  <a:pt x="11190208" y="0"/>
                </a:lnTo>
                <a:lnTo>
                  <a:pt x="11190208" y="6598114"/>
                </a:lnTo>
                <a:lnTo>
                  <a:pt x="0" y="6598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25" t="-8422" r="-20640" b="-2317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738995" y="2613153"/>
            <a:ext cx="3084888" cy="5903595"/>
            <a:chOff x="0" y="0"/>
            <a:chExt cx="841654" cy="161068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41654" cy="1610685"/>
            </a:xfrm>
            <a:custGeom>
              <a:avLst/>
              <a:gdLst/>
              <a:ahLst/>
              <a:cxnLst/>
              <a:rect l="l" t="t" r="r" b="b"/>
              <a:pathLst>
                <a:path w="841654" h="1610685">
                  <a:moveTo>
                    <a:pt x="50193" y="0"/>
                  </a:moveTo>
                  <a:lnTo>
                    <a:pt x="791461" y="0"/>
                  </a:lnTo>
                  <a:cubicBezTo>
                    <a:pt x="804773" y="0"/>
                    <a:pt x="817540" y="5288"/>
                    <a:pt x="826953" y="14701"/>
                  </a:cubicBezTo>
                  <a:cubicBezTo>
                    <a:pt x="836365" y="24114"/>
                    <a:pt x="841654" y="36881"/>
                    <a:pt x="841654" y="50193"/>
                  </a:cubicBezTo>
                  <a:lnTo>
                    <a:pt x="841654" y="1560492"/>
                  </a:lnTo>
                  <a:cubicBezTo>
                    <a:pt x="841654" y="1588213"/>
                    <a:pt x="819182" y="1610685"/>
                    <a:pt x="791461" y="1610685"/>
                  </a:cubicBezTo>
                  <a:lnTo>
                    <a:pt x="50193" y="1610685"/>
                  </a:lnTo>
                  <a:cubicBezTo>
                    <a:pt x="36881" y="1610685"/>
                    <a:pt x="24114" y="1605396"/>
                    <a:pt x="14701" y="1595984"/>
                  </a:cubicBezTo>
                  <a:cubicBezTo>
                    <a:pt x="5288" y="1586571"/>
                    <a:pt x="0" y="1573804"/>
                    <a:pt x="0" y="1560492"/>
                  </a:cubicBezTo>
                  <a:lnTo>
                    <a:pt x="0" y="50193"/>
                  </a:lnTo>
                  <a:cubicBezTo>
                    <a:pt x="0" y="36881"/>
                    <a:pt x="5288" y="24114"/>
                    <a:pt x="14701" y="14701"/>
                  </a:cubicBezTo>
                  <a:cubicBezTo>
                    <a:pt x="24114" y="5288"/>
                    <a:pt x="36881" y="0"/>
                    <a:pt x="50193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41654" cy="1658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210 네버랜드 Light"/>
                  <a:ea typeface="210 네버랜드 Light"/>
                  <a:cs typeface="210 네버랜드 Light"/>
                  <a:sym typeface="210 네버랜드 Light"/>
                </a:rPr>
                <a:t>질병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CLD : 만성폐질환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BC   : 기간지염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Asthma : 천식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endParaRP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210 네버랜드 Light"/>
                  <a:ea typeface="210 네버랜드 Light"/>
                  <a:cs typeface="210 네버랜드 Light"/>
                  <a:sym typeface="210 네버랜드 Light"/>
                </a:rPr>
                <a:t>대기오염 배출원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NRMP : 비도로이동오염원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OSU : 유기용제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RMP: 도로이동오염원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endParaRP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210 네버랜드 Light"/>
                  <a:ea typeface="210 네버랜드 Light"/>
                  <a:cs typeface="210 네버랜드 Light"/>
                  <a:sym typeface="210 네버랜드 Light"/>
                </a:rPr>
                <a:t>대기오염 농도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NO2: 이산화질소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SO2 : 아황산가스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CO   : 일산화탄소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sDust : 초미세먼지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Ducst : 미세먼지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343089" y="3770245"/>
            <a:ext cx="3060077" cy="2548026"/>
            <a:chOff x="0" y="0"/>
            <a:chExt cx="4080102" cy="3397368"/>
          </a:xfrm>
        </p:grpSpPr>
        <p:sp>
          <p:nvSpPr>
            <p:cNvPr id="21" name="AutoShape 21"/>
            <p:cNvSpPr/>
            <p:nvPr/>
          </p:nvSpPr>
          <p:spPr>
            <a:xfrm flipH="1">
              <a:off x="4056681" y="4407"/>
              <a:ext cx="0" cy="3388553"/>
            </a:xfrm>
            <a:prstGeom prst="line">
              <a:avLst/>
            </a:prstGeom>
            <a:ln w="4684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V="1">
              <a:off x="23422" y="23422"/>
              <a:ext cx="4033259" cy="0"/>
            </a:xfrm>
            <a:prstGeom prst="line">
              <a:avLst/>
            </a:prstGeom>
            <a:ln w="4684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>
              <a:off x="23422" y="4407"/>
              <a:ext cx="0" cy="3388553"/>
            </a:xfrm>
            <a:prstGeom prst="line">
              <a:avLst/>
            </a:prstGeom>
            <a:ln w="4684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V="1">
              <a:off x="23422" y="3373946"/>
              <a:ext cx="4033259" cy="0"/>
            </a:xfrm>
            <a:prstGeom prst="line">
              <a:avLst/>
            </a:prstGeom>
            <a:ln w="46843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1028700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5908353" y="1642371"/>
            <a:ext cx="8526270" cy="6821016"/>
          </a:xfrm>
          <a:custGeom>
            <a:avLst/>
            <a:gdLst/>
            <a:ahLst/>
            <a:cxnLst/>
            <a:rect l="l" t="t" r="r" b="b"/>
            <a:pathLst>
              <a:path w="8526270" h="6821016">
                <a:moveTo>
                  <a:pt x="0" y="0"/>
                </a:moveTo>
                <a:lnTo>
                  <a:pt x="8526270" y="0"/>
                </a:lnTo>
                <a:lnTo>
                  <a:pt x="8526270" y="6821016"/>
                </a:lnTo>
                <a:lnTo>
                  <a:pt x="0" y="6821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103002" y="2613153"/>
            <a:ext cx="2876250" cy="5903595"/>
            <a:chOff x="0" y="0"/>
            <a:chExt cx="784731" cy="161068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84731" cy="1610685"/>
            </a:xfrm>
            <a:custGeom>
              <a:avLst/>
              <a:gdLst/>
              <a:ahLst/>
              <a:cxnLst/>
              <a:rect l="l" t="t" r="r" b="b"/>
              <a:pathLst>
                <a:path w="784731" h="1610685">
                  <a:moveTo>
                    <a:pt x="53833" y="0"/>
                  </a:moveTo>
                  <a:lnTo>
                    <a:pt x="730897" y="0"/>
                  </a:lnTo>
                  <a:cubicBezTo>
                    <a:pt x="745175" y="0"/>
                    <a:pt x="758867" y="5672"/>
                    <a:pt x="768963" y="15767"/>
                  </a:cubicBezTo>
                  <a:cubicBezTo>
                    <a:pt x="779059" y="25863"/>
                    <a:pt x="784731" y="39556"/>
                    <a:pt x="784731" y="53833"/>
                  </a:cubicBezTo>
                  <a:lnTo>
                    <a:pt x="784731" y="1556851"/>
                  </a:lnTo>
                  <a:cubicBezTo>
                    <a:pt x="784731" y="1571129"/>
                    <a:pt x="779059" y="1584821"/>
                    <a:pt x="768963" y="1594917"/>
                  </a:cubicBezTo>
                  <a:cubicBezTo>
                    <a:pt x="758867" y="1605013"/>
                    <a:pt x="745175" y="1610685"/>
                    <a:pt x="730897" y="1610685"/>
                  </a:cubicBezTo>
                  <a:lnTo>
                    <a:pt x="53833" y="1610685"/>
                  </a:lnTo>
                  <a:cubicBezTo>
                    <a:pt x="39556" y="1610685"/>
                    <a:pt x="25863" y="1605013"/>
                    <a:pt x="15767" y="1594917"/>
                  </a:cubicBezTo>
                  <a:cubicBezTo>
                    <a:pt x="5672" y="1584821"/>
                    <a:pt x="0" y="1571129"/>
                    <a:pt x="0" y="1556851"/>
                  </a:cubicBezTo>
                  <a:lnTo>
                    <a:pt x="0" y="53833"/>
                  </a:lnTo>
                  <a:cubicBezTo>
                    <a:pt x="0" y="39556"/>
                    <a:pt x="5672" y="25863"/>
                    <a:pt x="15767" y="15767"/>
                  </a:cubicBezTo>
                  <a:cubicBezTo>
                    <a:pt x="25863" y="5672"/>
                    <a:pt x="39556" y="0"/>
                    <a:pt x="53833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784731" cy="1658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질병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CLD : 만성폐질환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BC   : 기간지염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Asthma : 천식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endParaRP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대기오염 배출원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NRMP : 비도로이동오염원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OSU : 유기용제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RMP: 도로이동오염원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endParaRP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대기오염 농도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NO2: 이산화질소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SO2 : 아황산가스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CO   : 일산화탄소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sDust : 초미세먼지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Ducst : 미세먼지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45360" y="4515168"/>
            <a:ext cx="11597279" cy="123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0"/>
              </a:lnSpc>
            </a:pPr>
            <a:r>
              <a:rPr lang="en-US" sz="8000" spc="-24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4. 결론</a:t>
            </a:r>
          </a:p>
        </p:txBody>
      </p:sp>
      <p:sp>
        <p:nvSpPr>
          <p:cNvPr id="3" name="Freeform 3"/>
          <p:cNvSpPr/>
          <p:nvPr/>
        </p:nvSpPr>
        <p:spPr>
          <a:xfrm>
            <a:off x="15915542" y="6615603"/>
            <a:ext cx="1984783" cy="3182017"/>
          </a:xfrm>
          <a:custGeom>
            <a:avLst/>
            <a:gdLst/>
            <a:ahLst/>
            <a:cxnLst/>
            <a:rect l="l" t="t" r="r" b="b"/>
            <a:pathLst>
              <a:path w="1984783" h="3182017">
                <a:moveTo>
                  <a:pt x="0" y="0"/>
                </a:moveTo>
                <a:lnTo>
                  <a:pt x="1984782" y="0"/>
                </a:lnTo>
                <a:lnTo>
                  <a:pt x="1984782" y="3182016"/>
                </a:lnTo>
                <a:lnTo>
                  <a:pt x="0" y="3182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488808" flipH="1" flipV="1">
            <a:off x="636959" y="4236772"/>
            <a:ext cx="1303096" cy="1108175"/>
          </a:xfrm>
          <a:custGeom>
            <a:avLst/>
            <a:gdLst/>
            <a:ahLst/>
            <a:cxnLst/>
            <a:rect l="l" t="t" r="r" b="b"/>
            <a:pathLst>
              <a:path w="1303096" h="1108175">
                <a:moveTo>
                  <a:pt x="1303096" y="1108175"/>
                </a:moveTo>
                <a:lnTo>
                  <a:pt x="0" y="1108175"/>
                </a:lnTo>
                <a:lnTo>
                  <a:pt x="0" y="0"/>
                </a:lnTo>
                <a:lnTo>
                  <a:pt x="1303096" y="0"/>
                </a:lnTo>
                <a:lnTo>
                  <a:pt x="1303096" y="110817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1028700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2360538" y="1710449"/>
            <a:ext cx="13556641" cy="988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5"/>
              </a:lnSpc>
            </a:pPr>
            <a:r>
              <a:rPr lang="en-US" sz="6011" spc="-180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결론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376575" y="3163960"/>
            <a:ext cx="11529708" cy="1067494"/>
            <a:chOff x="0" y="0"/>
            <a:chExt cx="15372944" cy="14233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0228" cy="680228"/>
            </a:xfrm>
            <a:custGeom>
              <a:avLst/>
              <a:gdLst/>
              <a:ahLst/>
              <a:cxnLst/>
              <a:rect l="l" t="t" r="r" b="b"/>
              <a:pathLst>
                <a:path w="680228" h="680228">
                  <a:moveTo>
                    <a:pt x="0" y="0"/>
                  </a:moveTo>
                  <a:lnTo>
                    <a:pt x="680228" y="0"/>
                  </a:lnTo>
                  <a:lnTo>
                    <a:pt x="680228" y="680228"/>
                  </a:lnTo>
                  <a:lnTo>
                    <a:pt x="0" y="680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1096697" y="26325"/>
              <a:ext cx="14276248" cy="1397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30">
                  <a:solidFill>
                    <a:srgbClr val="13915A"/>
                  </a:solidFill>
                  <a:latin typeface="210 네버랜드 Light"/>
                  <a:ea typeface="210 네버랜드 Light"/>
                  <a:cs typeface="210 네버랜드 Light"/>
                  <a:sym typeface="210 네버랜드 Light"/>
                </a:rPr>
                <a:t>대기오염물질은 코로나시기(2020~2021)에 산업 위축으로 냏 가장 크게 감소함.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376575" y="4956029"/>
            <a:ext cx="11529708" cy="1562447"/>
            <a:chOff x="0" y="0"/>
            <a:chExt cx="15372944" cy="20832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80228" cy="680228"/>
            </a:xfrm>
            <a:custGeom>
              <a:avLst/>
              <a:gdLst/>
              <a:ahLst/>
              <a:cxnLst/>
              <a:rect l="l" t="t" r="r" b="b"/>
              <a:pathLst>
                <a:path w="680228" h="680228">
                  <a:moveTo>
                    <a:pt x="0" y="0"/>
                  </a:moveTo>
                  <a:lnTo>
                    <a:pt x="680228" y="0"/>
                  </a:lnTo>
                  <a:lnTo>
                    <a:pt x="680228" y="680228"/>
                  </a:lnTo>
                  <a:lnTo>
                    <a:pt x="0" y="680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096697" y="-24938"/>
              <a:ext cx="14276248" cy="210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30">
                  <a:solidFill>
                    <a:srgbClr val="13915A"/>
                  </a:solidFill>
                  <a:latin typeface="210 네버랜드 Light"/>
                  <a:ea typeface="210 네버랜드 Light"/>
                  <a:cs typeface="210 네버랜드 Light"/>
                  <a:sym typeface="210 네버랜드 Light"/>
                </a:rPr>
                <a:t>대기오염물질과 기관지염, 만성 폐색성 폐질환, 천식 등의 질병간 비슷한 증감율을 보이나 마스크 착용 등 다른 요인도 영향을 미침.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376575" y="7081159"/>
            <a:ext cx="11529708" cy="1043571"/>
            <a:chOff x="0" y="0"/>
            <a:chExt cx="15372944" cy="139142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80228" cy="680228"/>
            </a:xfrm>
            <a:custGeom>
              <a:avLst/>
              <a:gdLst/>
              <a:ahLst/>
              <a:cxnLst/>
              <a:rect l="l" t="t" r="r" b="b"/>
              <a:pathLst>
                <a:path w="680228" h="680228">
                  <a:moveTo>
                    <a:pt x="0" y="0"/>
                  </a:moveTo>
                  <a:lnTo>
                    <a:pt x="680228" y="0"/>
                  </a:lnTo>
                  <a:lnTo>
                    <a:pt x="680228" y="680228"/>
                  </a:lnTo>
                  <a:lnTo>
                    <a:pt x="0" y="680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1096697" y="-5572"/>
              <a:ext cx="14276248" cy="1397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30">
                  <a:solidFill>
                    <a:srgbClr val="13915A"/>
                  </a:solidFill>
                  <a:latin typeface="210 네버랜드 Light"/>
                  <a:ea typeface="210 네버랜드 Light"/>
                  <a:cs typeface="210 네버랜드 Light"/>
                  <a:sym typeface="210 네버랜드 Light"/>
                </a:rPr>
                <a:t>비도로이동오염원, 도로이동오염, 유기용제사용이 대기오염물질 배출량이 가장 높음.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1112605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6" name="Group 16"/>
          <p:cNvGrpSpPr/>
          <p:nvPr/>
        </p:nvGrpSpPr>
        <p:grpSpPr>
          <a:xfrm>
            <a:off x="6850297" y="7383893"/>
            <a:ext cx="4592179" cy="1073353"/>
            <a:chOff x="0" y="0"/>
            <a:chExt cx="1180184" cy="2758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0184" cy="275850"/>
            </a:xfrm>
            <a:custGeom>
              <a:avLst/>
              <a:gdLst/>
              <a:ahLst/>
              <a:cxnLst/>
              <a:rect l="l" t="t" r="r" b="b"/>
              <a:pathLst>
                <a:path w="1180184" h="275850">
                  <a:moveTo>
                    <a:pt x="33718" y="0"/>
                  </a:moveTo>
                  <a:lnTo>
                    <a:pt x="1146466" y="0"/>
                  </a:lnTo>
                  <a:cubicBezTo>
                    <a:pt x="1165088" y="0"/>
                    <a:pt x="1180184" y="15096"/>
                    <a:pt x="1180184" y="33718"/>
                  </a:cubicBezTo>
                  <a:lnTo>
                    <a:pt x="1180184" y="242132"/>
                  </a:lnTo>
                  <a:cubicBezTo>
                    <a:pt x="1180184" y="251075"/>
                    <a:pt x="1176632" y="259651"/>
                    <a:pt x="1170308" y="265975"/>
                  </a:cubicBezTo>
                  <a:cubicBezTo>
                    <a:pt x="1163985" y="272298"/>
                    <a:pt x="1155409" y="275850"/>
                    <a:pt x="1146466" y="275850"/>
                  </a:cubicBezTo>
                  <a:lnTo>
                    <a:pt x="33718" y="275850"/>
                  </a:lnTo>
                  <a:cubicBezTo>
                    <a:pt x="24775" y="275850"/>
                    <a:pt x="16199" y="272298"/>
                    <a:pt x="9876" y="265975"/>
                  </a:cubicBezTo>
                  <a:cubicBezTo>
                    <a:pt x="3552" y="259651"/>
                    <a:pt x="0" y="251075"/>
                    <a:pt x="0" y="242132"/>
                  </a:cubicBezTo>
                  <a:lnTo>
                    <a:pt x="0" y="33718"/>
                  </a:lnTo>
                  <a:cubicBezTo>
                    <a:pt x="0" y="24775"/>
                    <a:pt x="3552" y="16199"/>
                    <a:pt x="9876" y="9876"/>
                  </a:cubicBezTo>
                  <a:cubicBezTo>
                    <a:pt x="16199" y="3552"/>
                    <a:pt x="24775" y="0"/>
                    <a:pt x="33718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0184" cy="313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067881" y="7383893"/>
            <a:ext cx="4592179" cy="1073353"/>
            <a:chOff x="0" y="0"/>
            <a:chExt cx="1180184" cy="2758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80184" cy="275850"/>
            </a:xfrm>
            <a:custGeom>
              <a:avLst/>
              <a:gdLst/>
              <a:ahLst/>
              <a:cxnLst/>
              <a:rect l="l" t="t" r="r" b="b"/>
              <a:pathLst>
                <a:path w="1180184" h="275850">
                  <a:moveTo>
                    <a:pt x="33718" y="0"/>
                  </a:moveTo>
                  <a:lnTo>
                    <a:pt x="1146466" y="0"/>
                  </a:lnTo>
                  <a:cubicBezTo>
                    <a:pt x="1165088" y="0"/>
                    <a:pt x="1180184" y="15096"/>
                    <a:pt x="1180184" y="33718"/>
                  </a:cubicBezTo>
                  <a:lnTo>
                    <a:pt x="1180184" y="242132"/>
                  </a:lnTo>
                  <a:cubicBezTo>
                    <a:pt x="1180184" y="251075"/>
                    <a:pt x="1176632" y="259651"/>
                    <a:pt x="1170308" y="265975"/>
                  </a:cubicBezTo>
                  <a:cubicBezTo>
                    <a:pt x="1163985" y="272298"/>
                    <a:pt x="1155409" y="275850"/>
                    <a:pt x="1146466" y="275850"/>
                  </a:cubicBezTo>
                  <a:lnTo>
                    <a:pt x="33718" y="275850"/>
                  </a:lnTo>
                  <a:cubicBezTo>
                    <a:pt x="24775" y="275850"/>
                    <a:pt x="16199" y="272298"/>
                    <a:pt x="9876" y="265975"/>
                  </a:cubicBezTo>
                  <a:cubicBezTo>
                    <a:pt x="3552" y="259651"/>
                    <a:pt x="0" y="251075"/>
                    <a:pt x="0" y="242132"/>
                  </a:cubicBezTo>
                  <a:lnTo>
                    <a:pt x="0" y="33718"/>
                  </a:lnTo>
                  <a:cubicBezTo>
                    <a:pt x="0" y="24775"/>
                    <a:pt x="3552" y="16199"/>
                    <a:pt x="9876" y="9876"/>
                  </a:cubicBezTo>
                  <a:cubicBezTo>
                    <a:pt x="16199" y="3552"/>
                    <a:pt x="24775" y="0"/>
                    <a:pt x="33718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180184" cy="313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627940" y="7383893"/>
            <a:ext cx="4592179" cy="1073353"/>
            <a:chOff x="0" y="0"/>
            <a:chExt cx="1180184" cy="2758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80184" cy="275850"/>
            </a:xfrm>
            <a:custGeom>
              <a:avLst/>
              <a:gdLst/>
              <a:ahLst/>
              <a:cxnLst/>
              <a:rect l="l" t="t" r="r" b="b"/>
              <a:pathLst>
                <a:path w="1180184" h="275850">
                  <a:moveTo>
                    <a:pt x="33718" y="0"/>
                  </a:moveTo>
                  <a:lnTo>
                    <a:pt x="1146466" y="0"/>
                  </a:lnTo>
                  <a:cubicBezTo>
                    <a:pt x="1165088" y="0"/>
                    <a:pt x="1180184" y="15096"/>
                    <a:pt x="1180184" y="33718"/>
                  </a:cubicBezTo>
                  <a:lnTo>
                    <a:pt x="1180184" y="242132"/>
                  </a:lnTo>
                  <a:cubicBezTo>
                    <a:pt x="1180184" y="251075"/>
                    <a:pt x="1176632" y="259651"/>
                    <a:pt x="1170308" y="265975"/>
                  </a:cubicBezTo>
                  <a:cubicBezTo>
                    <a:pt x="1163985" y="272298"/>
                    <a:pt x="1155409" y="275850"/>
                    <a:pt x="1146466" y="275850"/>
                  </a:cubicBezTo>
                  <a:lnTo>
                    <a:pt x="33718" y="275850"/>
                  </a:lnTo>
                  <a:cubicBezTo>
                    <a:pt x="24775" y="275850"/>
                    <a:pt x="16199" y="272298"/>
                    <a:pt x="9876" y="265975"/>
                  </a:cubicBezTo>
                  <a:cubicBezTo>
                    <a:pt x="3552" y="259651"/>
                    <a:pt x="0" y="251075"/>
                    <a:pt x="0" y="242132"/>
                  </a:cubicBezTo>
                  <a:lnTo>
                    <a:pt x="0" y="33718"/>
                  </a:lnTo>
                  <a:cubicBezTo>
                    <a:pt x="0" y="24775"/>
                    <a:pt x="3552" y="16199"/>
                    <a:pt x="9876" y="9876"/>
                  </a:cubicBezTo>
                  <a:cubicBezTo>
                    <a:pt x="16199" y="3552"/>
                    <a:pt x="24775" y="0"/>
                    <a:pt x="33718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180184" cy="313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850297" y="4362507"/>
            <a:ext cx="4592179" cy="2887168"/>
            <a:chOff x="0" y="0"/>
            <a:chExt cx="694226" cy="43647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94226" cy="436470"/>
            </a:xfrm>
            <a:custGeom>
              <a:avLst/>
              <a:gdLst/>
              <a:ahLst/>
              <a:cxnLst/>
              <a:rect l="l" t="t" r="r" b="b"/>
              <a:pathLst>
                <a:path w="694226" h="436470">
                  <a:moveTo>
                    <a:pt x="35404" y="0"/>
                  </a:moveTo>
                  <a:lnTo>
                    <a:pt x="658822" y="0"/>
                  </a:lnTo>
                  <a:cubicBezTo>
                    <a:pt x="678375" y="0"/>
                    <a:pt x="694226" y="15851"/>
                    <a:pt x="694226" y="35404"/>
                  </a:cubicBezTo>
                  <a:lnTo>
                    <a:pt x="694226" y="401066"/>
                  </a:lnTo>
                  <a:cubicBezTo>
                    <a:pt x="694226" y="420619"/>
                    <a:pt x="678375" y="436470"/>
                    <a:pt x="658822" y="436470"/>
                  </a:cubicBezTo>
                  <a:lnTo>
                    <a:pt x="35404" y="436470"/>
                  </a:lnTo>
                  <a:cubicBezTo>
                    <a:pt x="15851" y="436470"/>
                    <a:pt x="0" y="420619"/>
                    <a:pt x="0" y="401066"/>
                  </a:cubicBezTo>
                  <a:lnTo>
                    <a:pt x="0" y="35404"/>
                  </a:lnTo>
                  <a:cubicBezTo>
                    <a:pt x="0" y="15851"/>
                    <a:pt x="15851" y="0"/>
                    <a:pt x="35404" y="0"/>
                  </a:cubicBezTo>
                  <a:close/>
                </a:path>
              </a:pathLst>
            </a:custGeom>
            <a:blipFill>
              <a:blip r:embed="rId4"/>
              <a:stretch>
                <a:fillRect l="-4082" r="-4082"/>
              </a:stretch>
            </a:blipFill>
            <a:ln w="28575" cap="rnd">
              <a:solidFill>
                <a:srgbClr val="13915A"/>
              </a:solidFill>
              <a:prstDash val="solid"/>
              <a:round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2067881" y="4362507"/>
            <a:ext cx="4592179" cy="2887168"/>
            <a:chOff x="0" y="0"/>
            <a:chExt cx="694226" cy="43647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94226" cy="436470"/>
            </a:xfrm>
            <a:custGeom>
              <a:avLst/>
              <a:gdLst/>
              <a:ahLst/>
              <a:cxnLst/>
              <a:rect l="l" t="t" r="r" b="b"/>
              <a:pathLst>
                <a:path w="694226" h="436470">
                  <a:moveTo>
                    <a:pt x="35404" y="0"/>
                  </a:moveTo>
                  <a:lnTo>
                    <a:pt x="658822" y="0"/>
                  </a:lnTo>
                  <a:cubicBezTo>
                    <a:pt x="678375" y="0"/>
                    <a:pt x="694226" y="15851"/>
                    <a:pt x="694226" y="35404"/>
                  </a:cubicBezTo>
                  <a:lnTo>
                    <a:pt x="694226" y="401066"/>
                  </a:lnTo>
                  <a:cubicBezTo>
                    <a:pt x="694226" y="420619"/>
                    <a:pt x="678375" y="436470"/>
                    <a:pt x="658822" y="436470"/>
                  </a:cubicBezTo>
                  <a:lnTo>
                    <a:pt x="35404" y="436470"/>
                  </a:lnTo>
                  <a:cubicBezTo>
                    <a:pt x="15851" y="436470"/>
                    <a:pt x="0" y="420619"/>
                    <a:pt x="0" y="401066"/>
                  </a:cubicBezTo>
                  <a:lnTo>
                    <a:pt x="0" y="35404"/>
                  </a:lnTo>
                  <a:cubicBezTo>
                    <a:pt x="0" y="15851"/>
                    <a:pt x="15851" y="0"/>
                    <a:pt x="35404" y="0"/>
                  </a:cubicBezTo>
                  <a:close/>
                </a:path>
              </a:pathLst>
            </a:custGeom>
            <a:blipFill>
              <a:blip r:embed="rId5"/>
              <a:stretch>
                <a:fillRect t="-2985" b="-2985"/>
              </a:stretch>
            </a:blipFill>
            <a:ln w="28575" cap="rnd">
              <a:solidFill>
                <a:srgbClr val="13915A"/>
              </a:solidFill>
              <a:prstDash val="solid"/>
              <a:round/>
            </a:ln>
          </p:spPr>
        </p:sp>
      </p:grpSp>
      <p:grpSp>
        <p:nvGrpSpPr>
          <p:cNvPr id="29" name="Group 29"/>
          <p:cNvGrpSpPr/>
          <p:nvPr/>
        </p:nvGrpSpPr>
        <p:grpSpPr>
          <a:xfrm>
            <a:off x="11627940" y="4362507"/>
            <a:ext cx="4592179" cy="2887168"/>
            <a:chOff x="0" y="0"/>
            <a:chExt cx="694226" cy="43647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94226" cy="436470"/>
            </a:xfrm>
            <a:custGeom>
              <a:avLst/>
              <a:gdLst/>
              <a:ahLst/>
              <a:cxnLst/>
              <a:rect l="l" t="t" r="r" b="b"/>
              <a:pathLst>
                <a:path w="694226" h="436470">
                  <a:moveTo>
                    <a:pt x="35404" y="0"/>
                  </a:moveTo>
                  <a:lnTo>
                    <a:pt x="658822" y="0"/>
                  </a:lnTo>
                  <a:cubicBezTo>
                    <a:pt x="678375" y="0"/>
                    <a:pt x="694226" y="15851"/>
                    <a:pt x="694226" y="35404"/>
                  </a:cubicBezTo>
                  <a:lnTo>
                    <a:pt x="694226" y="401066"/>
                  </a:lnTo>
                  <a:cubicBezTo>
                    <a:pt x="694226" y="420619"/>
                    <a:pt x="678375" y="436470"/>
                    <a:pt x="658822" y="436470"/>
                  </a:cubicBezTo>
                  <a:lnTo>
                    <a:pt x="35404" y="436470"/>
                  </a:lnTo>
                  <a:cubicBezTo>
                    <a:pt x="15851" y="436470"/>
                    <a:pt x="0" y="420619"/>
                    <a:pt x="0" y="401066"/>
                  </a:cubicBezTo>
                  <a:lnTo>
                    <a:pt x="0" y="35404"/>
                  </a:lnTo>
                  <a:cubicBezTo>
                    <a:pt x="0" y="15851"/>
                    <a:pt x="15851" y="0"/>
                    <a:pt x="35404" y="0"/>
                  </a:cubicBezTo>
                  <a:close/>
                </a:path>
              </a:pathLst>
            </a:custGeom>
            <a:blipFill>
              <a:blip r:embed="rId6"/>
              <a:stretch>
                <a:fillRect l="-5885" r="-5885"/>
              </a:stretch>
            </a:blipFill>
            <a:ln w="28575" cap="rnd">
              <a:solidFill>
                <a:srgbClr val="13915A"/>
              </a:solidFill>
              <a:prstDash val="solid"/>
              <a:round/>
            </a:ln>
          </p:spPr>
        </p:sp>
      </p:grpSp>
      <p:sp>
        <p:nvSpPr>
          <p:cNvPr id="31" name="Freeform 31"/>
          <p:cNvSpPr/>
          <p:nvPr/>
        </p:nvSpPr>
        <p:spPr>
          <a:xfrm>
            <a:off x="2387866" y="7693803"/>
            <a:ext cx="434010" cy="434010"/>
          </a:xfrm>
          <a:custGeom>
            <a:avLst/>
            <a:gdLst/>
            <a:ahLst/>
            <a:cxnLst/>
            <a:rect l="l" t="t" r="r" b="b"/>
            <a:pathLst>
              <a:path w="434010" h="434010">
                <a:moveTo>
                  <a:pt x="0" y="0"/>
                </a:moveTo>
                <a:lnTo>
                  <a:pt x="434010" y="0"/>
                </a:lnTo>
                <a:lnTo>
                  <a:pt x="434010" y="434011"/>
                </a:lnTo>
                <a:lnTo>
                  <a:pt x="0" y="4340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7178647" y="7693803"/>
            <a:ext cx="434010" cy="434010"/>
          </a:xfrm>
          <a:custGeom>
            <a:avLst/>
            <a:gdLst/>
            <a:ahLst/>
            <a:cxnLst/>
            <a:rect l="l" t="t" r="r" b="b"/>
            <a:pathLst>
              <a:path w="434010" h="434010">
                <a:moveTo>
                  <a:pt x="0" y="0"/>
                </a:moveTo>
                <a:lnTo>
                  <a:pt x="434011" y="0"/>
                </a:lnTo>
                <a:lnTo>
                  <a:pt x="434011" y="434011"/>
                </a:lnTo>
                <a:lnTo>
                  <a:pt x="0" y="4340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1969586" y="7693803"/>
            <a:ext cx="434010" cy="434010"/>
          </a:xfrm>
          <a:custGeom>
            <a:avLst/>
            <a:gdLst/>
            <a:ahLst/>
            <a:cxnLst/>
            <a:rect l="l" t="t" r="r" b="b"/>
            <a:pathLst>
              <a:path w="434010" h="434010">
                <a:moveTo>
                  <a:pt x="0" y="0"/>
                </a:moveTo>
                <a:lnTo>
                  <a:pt x="434010" y="0"/>
                </a:lnTo>
                <a:lnTo>
                  <a:pt x="434010" y="434011"/>
                </a:lnTo>
                <a:lnTo>
                  <a:pt x="0" y="4340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8041283" y="7713032"/>
            <a:ext cx="2481778" cy="414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8"/>
              </a:lnSpc>
              <a:spcBef>
                <a:spcPct val="0"/>
              </a:spcBef>
            </a:pPr>
            <a:r>
              <a:rPr lang="en-US" sz="2420" spc="-24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유기용제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248938" y="7712997"/>
            <a:ext cx="2481778" cy="414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 spc="-24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비도로이동오염원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832221" y="7713032"/>
            <a:ext cx="2481778" cy="414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8"/>
              </a:lnSpc>
              <a:spcBef>
                <a:spcPct val="0"/>
              </a:spcBef>
            </a:pPr>
            <a:r>
              <a:rPr lang="en-US" sz="2420" spc="-24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도로이동오염원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360538" y="1811920"/>
            <a:ext cx="13556641" cy="988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5"/>
              </a:lnSpc>
            </a:pPr>
            <a:r>
              <a:rPr lang="en-US" sz="6011" spc="-180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최종 결론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1028700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 rot="3900054" flipH="1">
            <a:off x="11216086" y="2155190"/>
            <a:ext cx="1536810" cy="1306929"/>
          </a:xfrm>
          <a:custGeom>
            <a:avLst/>
            <a:gdLst/>
            <a:ahLst/>
            <a:cxnLst/>
            <a:rect l="l" t="t" r="r" b="b"/>
            <a:pathLst>
              <a:path w="1536810" h="1306929">
                <a:moveTo>
                  <a:pt x="1536810" y="0"/>
                </a:moveTo>
                <a:lnTo>
                  <a:pt x="0" y="0"/>
                </a:lnTo>
                <a:lnTo>
                  <a:pt x="0" y="1306929"/>
                </a:lnTo>
                <a:lnTo>
                  <a:pt x="1536810" y="1306929"/>
                </a:lnTo>
                <a:lnTo>
                  <a:pt x="153681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9855536" y="5451959"/>
            <a:ext cx="2128955" cy="1104395"/>
          </a:xfrm>
          <a:custGeom>
            <a:avLst/>
            <a:gdLst/>
            <a:ahLst/>
            <a:cxnLst/>
            <a:rect l="l" t="t" r="r" b="b"/>
            <a:pathLst>
              <a:path w="2128955" h="1104395">
                <a:moveTo>
                  <a:pt x="2128955" y="0"/>
                </a:moveTo>
                <a:lnTo>
                  <a:pt x="0" y="0"/>
                </a:lnTo>
                <a:lnTo>
                  <a:pt x="0" y="1104396"/>
                </a:lnTo>
                <a:lnTo>
                  <a:pt x="2128955" y="1104396"/>
                </a:lnTo>
                <a:lnTo>
                  <a:pt x="212895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150865" y="3096406"/>
            <a:ext cx="2128955" cy="1104395"/>
          </a:xfrm>
          <a:custGeom>
            <a:avLst/>
            <a:gdLst/>
            <a:ahLst/>
            <a:cxnLst/>
            <a:rect l="l" t="t" r="r" b="b"/>
            <a:pathLst>
              <a:path w="2128955" h="1104395">
                <a:moveTo>
                  <a:pt x="0" y="0"/>
                </a:moveTo>
                <a:lnTo>
                  <a:pt x="2128955" y="0"/>
                </a:lnTo>
                <a:lnTo>
                  <a:pt x="2128955" y="1104395"/>
                </a:lnTo>
                <a:lnTo>
                  <a:pt x="0" y="11043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341127" y="4653702"/>
            <a:ext cx="7154257" cy="1586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85"/>
              </a:lnSpc>
            </a:pPr>
            <a:r>
              <a:rPr lang="en-US" sz="10401" spc="-312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감사합니다.</a:t>
            </a:r>
          </a:p>
        </p:txBody>
      </p:sp>
      <p:sp>
        <p:nvSpPr>
          <p:cNvPr id="20" name="Freeform 20"/>
          <p:cNvSpPr/>
          <p:nvPr/>
        </p:nvSpPr>
        <p:spPr>
          <a:xfrm>
            <a:off x="10848441" y="3096406"/>
            <a:ext cx="5159835" cy="5166293"/>
          </a:xfrm>
          <a:custGeom>
            <a:avLst/>
            <a:gdLst/>
            <a:ahLst/>
            <a:cxnLst/>
            <a:rect l="l" t="t" r="r" b="b"/>
            <a:pathLst>
              <a:path w="5159835" h="5166293">
                <a:moveTo>
                  <a:pt x="0" y="0"/>
                </a:moveTo>
                <a:lnTo>
                  <a:pt x="5159835" y="0"/>
                </a:lnTo>
                <a:lnTo>
                  <a:pt x="5159835" y="5166292"/>
                </a:lnTo>
                <a:lnTo>
                  <a:pt x="0" y="51662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1028700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1842980" y="4425996"/>
            <a:ext cx="4436840" cy="3360906"/>
          </a:xfrm>
          <a:custGeom>
            <a:avLst/>
            <a:gdLst/>
            <a:ahLst/>
            <a:cxnLst/>
            <a:rect l="l" t="t" r="r" b="b"/>
            <a:pathLst>
              <a:path w="4436840" h="3360906">
                <a:moveTo>
                  <a:pt x="0" y="0"/>
                </a:moveTo>
                <a:lnTo>
                  <a:pt x="4436840" y="0"/>
                </a:lnTo>
                <a:lnTo>
                  <a:pt x="4436840" y="3360906"/>
                </a:lnTo>
                <a:lnTo>
                  <a:pt x="0" y="3360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564487" y="3816768"/>
            <a:ext cx="3378389" cy="4579362"/>
          </a:xfrm>
          <a:custGeom>
            <a:avLst/>
            <a:gdLst/>
            <a:ahLst/>
            <a:cxnLst/>
            <a:rect l="l" t="t" r="r" b="b"/>
            <a:pathLst>
              <a:path w="3378389" h="4579362">
                <a:moveTo>
                  <a:pt x="0" y="0"/>
                </a:moveTo>
                <a:lnTo>
                  <a:pt x="3378388" y="0"/>
                </a:lnTo>
                <a:lnTo>
                  <a:pt x="3378388" y="4579361"/>
                </a:lnTo>
                <a:lnTo>
                  <a:pt x="0" y="45793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>
            <a:hlinkClick r:id="rId6" tooltip="https://cleanair.seoul.go.kr/information/info11"/>
          </p:cNvPr>
          <p:cNvSpPr/>
          <p:nvPr/>
        </p:nvSpPr>
        <p:spPr>
          <a:xfrm>
            <a:off x="6247675" y="4425996"/>
            <a:ext cx="5293810" cy="3429647"/>
          </a:xfrm>
          <a:custGeom>
            <a:avLst/>
            <a:gdLst/>
            <a:ahLst/>
            <a:cxnLst/>
            <a:rect l="l" t="t" r="r" b="b"/>
            <a:pathLst>
              <a:path w="5293810" h="3429647">
                <a:moveTo>
                  <a:pt x="0" y="0"/>
                </a:moveTo>
                <a:lnTo>
                  <a:pt x="5293810" y="0"/>
                </a:lnTo>
                <a:lnTo>
                  <a:pt x="5293810" y="3429647"/>
                </a:lnTo>
                <a:lnTo>
                  <a:pt x="0" y="34296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381952" y="2093231"/>
            <a:ext cx="13524095" cy="111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6"/>
              </a:lnSpc>
            </a:pPr>
            <a:r>
              <a:rPr lang="en-US" sz="7211" spc="-216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주제 선정 배경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499515" y="3717159"/>
            <a:ext cx="3367160" cy="506887"/>
            <a:chOff x="0" y="0"/>
            <a:chExt cx="4489547" cy="675849"/>
          </a:xfrm>
        </p:grpSpPr>
        <p:sp>
          <p:nvSpPr>
            <p:cNvPr id="21" name="AutoShape 21"/>
            <p:cNvSpPr/>
            <p:nvPr/>
          </p:nvSpPr>
          <p:spPr>
            <a:xfrm flipH="1">
              <a:off x="4463809" y="22195"/>
              <a:ext cx="0" cy="631460"/>
            </a:xfrm>
            <a:prstGeom prst="line">
              <a:avLst/>
            </a:prstGeom>
            <a:ln w="5147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V="1">
              <a:off x="25738" y="25738"/>
              <a:ext cx="4438071" cy="0"/>
            </a:xfrm>
            <a:prstGeom prst="line">
              <a:avLst/>
            </a:prstGeom>
            <a:ln w="5147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>
              <a:off x="25738" y="22195"/>
              <a:ext cx="0" cy="631460"/>
            </a:xfrm>
            <a:prstGeom prst="line">
              <a:avLst/>
            </a:prstGeom>
            <a:ln w="5147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V="1">
              <a:off x="25738" y="650111"/>
              <a:ext cx="4438071" cy="0"/>
            </a:xfrm>
            <a:prstGeom prst="line">
              <a:avLst/>
            </a:prstGeom>
            <a:ln w="5147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7819792" y="4375308"/>
            <a:ext cx="3721693" cy="560258"/>
            <a:chOff x="0" y="0"/>
            <a:chExt cx="4962257" cy="747010"/>
          </a:xfrm>
        </p:grpSpPr>
        <p:sp>
          <p:nvSpPr>
            <p:cNvPr id="26" name="AutoShape 26"/>
            <p:cNvSpPr/>
            <p:nvPr/>
          </p:nvSpPr>
          <p:spPr>
            <a:xfrm flipH="1">
              <a:off x="4933810" y="24531"/>
              <a:ext cx="0" cy="697947"/>
            </a:xfrm>
            <a:prstGeom prst="line">
              <a:avLst/>
            </a:prstGeom>
            <a:ln w="5689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V="1">
              <a:off x="28448" y="28448"/>
              <a:ext cx="4905362" cy="0"/>
            </a:xfrm>
            <a:prstGeom prst="line">
              <a:avLst/>
            </a:prstGeom>
            <a:ln w="5689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>
              <a:off x="28448" y="24531"/>
              <a:ext cx="0" cy="697947"/>
            </a:xfrm>
            <a:prstGeom prst="line">
              <a:avLst/>
            </a:prstGeom>
            <a:ln w="5689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V="1">
              <a:off x="28448" y="718562"/>
              <a:ext cx="4905362" cy="0"/>
            </a:xfrm>
            <a:prstGeom prst="line">
              <a:avLst/>
            </a:prstGeom>
            <a:ln w="5689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11842980" y="4693537"/>
            <a:ext cx="3512245" cy="316453"/>
            <a:chOff x="0" y="0"/>
            <a:chExt cx="4682994" cy="421938"/>
          </a:xfrm>
        </p:grpSpPr>
        <p:sp>
          <p:nvSpPr>
            <p:cNvPr id="31" name="AutoShape 31"/>
            <p:cNvSpPr/>
            <p:nvPr/>
          </p:nvSpPr>
          <p:spPr>
            <a:xfrm flipH="1">
              <a:off x="4656147" y="24757"/>
              <a:ext cx="0" cy="372423"/>
            </a:xfrm>
            <a:prstGeom prst="line">
              <a:avLst/>
            </a:prstGeom>
            <a:ln w="53694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V="1">
              <a:off x="26847" y="26847"/>
              <a:ext cx="4629300" cy="0"/>
            </a:xfrm>
            <a:prstGeom prst="line">
              <a:avLst/>
            </a:prstGeom>
            <a:ln w="53694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>
              <a:off x="26847" y="24757"/>
              <a:ext cx="0" cy="372423"/>
            </a:xfrm>
            <a:prstGeom prst="line">
              <a:avLst/>
            </a:prstGeom>
            <a:ln w="53694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V="1">
              <a:off x="26847" y="395091"/>
              <a:ext cx="4629300" cy="0"/>
            </a:xfrm>
            <a:prstGeom prst="line">
              <a:avLst/>
            </a:prstGeom>
            <a:ln w="53694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5" name="TextBox 35"/>
          <p:cNvSpPr txBox="1"/>
          <p:nvPr/>
        </p:nvSpPr>
        <p:spPr>
          <a:xfrm>
            <a:off x="12948093" y="8567034"/>
            <a:ext cx="3573584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0"/>
              </a:lnSpc>
            </a:pPr>
            <a:r>
              <a:rPr lang="en-US" sz="2000" spc="-40">
                <a:solidFill>
                  <a:srgbClr val="545454"/>
                </a:solidFill>
                <a:latin typeface="Nanum Square"/>
                <a:ea typeface="Nanum Square"/>
                <a:cs typeface="Nanum Square"/>
                <a:sym typeface="Nanum Square"/>
              </a:rPr>
              <a:t>출처: 세계일보, YTN NEWS, KBS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1028700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58388" y="1747456"/>
            <a:ext cx="1971223" cy="478371"/>
            <a:chOff x="0" y="0"/>
            <a:chExt cx="1674651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74651" cy="406400"/>
            </a:xfrm>
            <a:custGeom>
              <a:avLst/>
              <a:gdLst/>
              <a:ahLst/>
              <a:cxnLst/>
              <a:rect l="l" t="t" r="r" b="b"/>
              <a:pathLst>
                <a:path w="1674651" h="406400">
                  <a:moveTo>
                    <a:pt x="1471451" y="0"/>
                  </a:moveTo>
                  <a:cubicBezTo>
                    <a:pt x="1583675" y="0"/>
                    <a:pt x="1674651" y="90976"/>
                    <a:pt x="1674651" y="203200"/>
                  </a:cubicBezTo>
                  <a:cubicBezTo>
                    <a:pt x="1674651" y="315424"/>
                    <a:pt x="1583675" y="406400"/>
                    <a:pt x="14714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3915A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6746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9" name="Group 19"/>
          <p:cNvGrpSpPr/>
          <p:nvPr/>
        </p:nvGrpSpPr>
        <p:grpSpPr>
          <a:xfrm>
            <a:off x="9110539" y="4150143"/>
            <a:ext cx="6966834" cy="4480120"/>
            <a:chOff x="0" y="0"/>
            <a:chExt cx="1834886" cy="117994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34886" cy="1179949"/>
            </a:xfrm>
            <a:custGeom>
              <a:avLst/>
              <a:gdLst/>
              <a:ahLst/>
              <a:cxnLst/>
              <a:rect l="l" t="t" r="r" b="b"/>
              <a:pathLst>
                <a:path w="1834886" h="1179949">
                  <a:moveTo>
                    <a:pt x="22225" y="0"/>
                  </a:moveTo>
                  <a:lnTo>
                    <a:pt x="1812661" y="0"/>
                  </a:lnTo>
                  <a:cubicBezTo>
                    <a:pt x="1824936" y="0"/>
                    <a:pt x="1834886" y="9951"/>
                    <a:pt x="1834886" y="22225"/>
                  </a:cubicBezTo>
                  <a:lnTo>
                    <a:pt x="1834886" y="1157724"/>
                  </a:lnTo>
                  <a:cubicBezTo>
                    <a:pt x="1834886" y="1169999"/>
                    <a:pt x="1824936" y="1179949"/>
                    <a:pt x="1812661" y="1179949"/>
                  </a:cubicBezTo>
                  <a:lnTo>
                    <a:pt x="22225" y="1179949"/>
                  </a:lnTo>
                  <a:cubicBezTo>
                    <a:pt x="9951" y="1179949"/>
                    <a:pt x="0" y="1169999"/>
                    <a:pt x="0" y="1157724"/>
                  </a:cubicBezTo>
                  <a:lnTo>
                    <a:pt x="0" y="22225"/>
                  </a:lnTo>
                  <a:cubicBezTo>
                    <a:pt x="0" y="9951"/>
                    <a:pt x="9951" y="0"/>
                    <a:pt x="22225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834886" cy="1218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124695" y="4083468"/>
            <a:ext cx="6508449" cy="4932632"/>
            <a:chOff x="0" y="0"/>
            <a:chExt cx="1048350" cy="79452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48350" cy="794525"/>
            </a:xfrm>
            <a:custGeom>
              <a:avLst/>
              <a:gdLst/>
              <a:ahLst/>
              <a:cxnLst/>
              <a:rect l="l" t="t" r="r" b="b"/>
              <a:pathLst>
                <a:path w="1048350" h="794525">
                  <a:moveTo>
                    <a:pt x="24980" y="0"/>
                  </a:moveTo>
                  <a:lnTo>
                    <a:pt x="1023370" y="0"/>
                  </a:lnTo>
                  <a:cubicBezTo>
                    <a:pt x="1037166" y="0"/>
                    <a:pt x="1048350" y="11184"/>
                    <a:pt x="1048350" y="24980"/>
                  </a:cubicBezTo>
                  <a:lnTo>
                    <a:pt x="1048350" y="769545"/>
                  </a:lnTo>
                  <a:cubicBezTo>
                    <a:pt x="1048350" y="783341"/>
                    <a:pt x="1037166" y="794525"/>
                    <a:pt x="1023370" y="794525"/>
                  </a:cubicBezTo>
                  <a:lnTo>
                    <a:pt x="24980" y="794525"/>
                  </a:lnTo>
                  <a:cubicBezTo>
                    <a:pt x="18355" y="794525"/>
                    <a:pt x="12001" y="791893"/>
                    <a:pt x="7316" y="787208"/>
                  </a:cubicBezTo>
                  <a:cubicBezTo>
                    <a:pt x="2632" y="782524"/>
                    <a:pt x="0" y="776170"/>
                    <a:pt x="0" y="769545"/>
                  </a:cubicBezTo>
                  <a:lnTo>
                    <a:pt x="0" y="24980"/>
                  </a:lnTo>
                  <a:cubicBezTo>
                    <a:pt x="0" y="18355"/>
                    <a:pt x="2632" y="12001"/>
                    <a:pt x="7316" y="7316"/>
                  </a:cubicBezTo>
                  <a:cubicBezTo>
                    <a:pt x="12001" y="2632"/>
                    <a:pt x="18355" y="0"/>
                    <a:pt x="24980" y="0"/>
                  </a:cubicBezTo>
                  <a:close/>
                </a:path>
              </a:pathLst>
            </a:custGeom>
            <a:blipFill>
              <a:blip r:embed="rId4"/>
              <a:stretch>
                <a:fillRect t="-18638" b="-13308"/>
              </a:stretch>
            </a:blipFill>
            <a:ln w="28575" cap="rnd">
              <a:solidFill>
                <a:srgbClr val="13915A"/>
              </a:solidFill>
              <a:prstDash val="solid"/>
              <a:round/>
            </a:ln>
          </p:spPr>
        </p:sp>
      </p:grpSp>
      <p:sp>
        <p:nvSpPr>
          <p:cNvPr id="24" name="Freeform 24"/>
          <p:cNvSpPr/>
          <p:nvPr/>
        </p:nvSpPr>
        <p:spPr>
          <a:xfrm>
            <a:off x="9757455" y="4915750"/>
            <a:ext cx="496981" cy="496981"/>
          </a:xfrm>
          <a:custGeom>
            <a:avLst/>
            <a:gdLst/>
            <a:ahLst/>
            <a:cxnLst/>
            <a:rect l="l" t="t" r="r" b="b"/>
            <a:pathLst>
              <a:path w="496981" h="496981">
                <a:moveTo>
                  <a:pt x="0" y="0"/>
                </a:moveTo>
                <a:lnTo>
                  <a:pt x="496981" y="0"/>
                </a:lnTo>
                <a:lnTo>
                  <a:pt x="496981" y="496980"/>
                </a:lnTo>
                <a:lnTo>
                  <a:pt x="0" y="4969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AutoShape 25"/>
          <p:cNvSpPr/>
          <p:nvPr/>
        </p:nvSpPr>
        <p:spPr>
          <a:xfrm>
            <a:off x="9668435" y="6069576"/>
            <a:ext cx="5908836" cy="0"/>
          </a:xfrm>
          <a:prstGeom prst="line">
            <a:avLst/>
          </a:prstGeom>
          <a:ln w="19050" cap="flat">
            <a:solidFill>
              <a:srgbClr val="0E6E44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2381952" y="2587677"/>
            <a:ext cx="13524095" cy="111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6"/>
              </a:lnSpc>
            </a:pPr>
            <a:r>
              <a:rPr lang="en-US" sz="7211" spc="-216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대기오염이란 무엇인가요?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21759" y="1804103"/>
            <a:ext cx="1644482" cy="31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1787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 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470894" y="4736855"/>
            <a:ext cx="4703323" cy="856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41"/>
              </a:lnSpc>
              <a:spcBef>
                <a:spcPct val="0"/>
              </a:spcBef>
            </a:pPr>
            <a:r>
              <a:rPr lang="en-US" sz="4957" spc="-49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대기오염이란?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882121" y="6441051"/>
            <a:ext cx="5695150" cy="1260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3"/>
              </a:lnSpc>
            </a:pPr>
            <a:r>
              <a:rPr lang="en-US" sz="2002" spc="-40">
                <a:solidFill>
                  <a:srgbClr val="545454"/>
                </a:solidFill>
                <a:latin typeface="Nanum Square"/>
                <a:ea typeface="Nanum Square"/>
                <a:cs typeface="Nanum Square"/>
                <a:sym typeface="Nanum Square"/>
              </a:rPr>
              <a:t>인공적으로 배출되어 인간 생활에 나쁜 영향을 주는</a:t>
            </a:r>
          </a:p>
          <a:p>
            <a:pPr algn="ctr">
              <a:lnSpc>
                <a:spcPts val="3423"/>
              </a:lnSpc>
            </a:pPr>
            <a:r>
              <a:rPr lang="en-US" sz="2002" spc="-40">
                <a:solidFill>
                  <a:srgbClr val="545454"/>
                </a:solidFill>
                <a:latin typeface="Nanum Square"/>
                <a:ea typeface="Nanum Square"/>
                <a:cs typeface="Nanum Square"/>
                <a:sym typeface="Nanum Square"/>
              </a:rPr>
              <a:t>매연, 먼지, 일산화탄소 등과 같은 물질이 </a:t>
            </a:r>
          </a:p>
          <a:p>
            <a:pPr algn="ctr">
              <a:lnSpc>
                <a:spcPts val="3423"/>
              </a:lnSpc>
            </a:pPr>
            <a:r>
              <a:rPr lang="en-US" sz="2002" spc="-40">
                <a:solidFill>
                  <a:srgbClr val="545454"/>
                </a:solidFill>
                <a:latin typeface="Nanum Square"/>
                <a:ea typeface="Nanum Square"/>
                <a:cs typeface="Nanum Square"/>
                <a:sym typeface="Nanum Square"/>
              </a:rPr>
              <a:t>공기와 섞이는 일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1028700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8321759" y="1804103"/>
            <a:ext cx="1644482" cy="31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1787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 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1952" y="1508768"/>
            <a:ext cx="13524095" cy="111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6"/>
              </a:lnSpc>
            </a:pPr>
            <a:r>
              <a:rPr lang="en-US" sz="7211" spc="-216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기본 용어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69677" y="3007898"/>
            <a:ext cx="258913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24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미세먼지(PM 10)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69677" y="3430686"/>
            <a:ext cx="5914465" cy="75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9073" lvl="1" indent="-194537" algn="l">
              <a:lnSpc>
                <a:spcPts val="3081"/>
              </a:lnSpc>
              <a:buFont typeface="Arial"/>
              <a:buChar char="•"/>
            </a:pPr>
            <a:r>
              <a:rPr lang="en-US" sz="1802" spc="-36">
                <a:solidFill>
                  <a:srgbClr val="545454"/>
                </a:solidFill>
                <a:latin typeface="Nanum Square"/>
                <a:ea typeface="Nanum Square"/>
                <a:cs typeface="Nanum Square"/>
                <a:sym typeface="Nanum Square"/>
              </a:rPr>
              <a:t>직경이 10㎛이하인 먼지</a:t>
            </a:r>
          </a:p>
          <a:p>
            <a:pPr marL="389073" lvl="1" indent="-194537" algn="l">
              <a:lnSpc>
                <a:spcPts val="3081"/>
              </a:lnSpc>
              <a:buFont typeface="Arial"/>
              <a:buChar char="•"/>
            </a:pPr>
            <a:r>
              <a:rPr lang="en-US" sz="1802" spc="-36">
                <a:solidFill>
                  <a:srgbClr val="545454"/>
                </a:solidFill>
                <a:latin typeface="Nanum Square"/>
                <a:ea typeface="Nanum Square"/>
                <a:cs typeface="Nanum Square"/>
                <a:sym typeface="Nanum Square"/>
              </a:rPr>
              <a:t>주로 산업시설, 자동차, 난방 및 에너지 사용 등으로 인해 배출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69677" y="4674348"/>
            <a:ext cx="319318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24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초미세먼지(PM 2.5)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48748" y="5115673"/>
            <a:ext cx="6405260" cy="154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9073" lvl="1" indent="-194537" algn="l">
              <a:lnSpc>
                <a:spcPts val="3081"/>
              </a:lnSpc>
              <a:buFont typeface="Arial"/>
              <a:buChar char="•"/>
            </a:pPr>
            <a:r>
              <a:rPr lang="en-US" sz="1802" spc="-36">
                <a:solidFill>
                  <a:srgbClr val="545454"/>
                </a:solidFill>
                <a:latin typeface="Nanum Square"/>
                <a:ea typeface="Nanum Square"/>
                <a:cs typeface="Nanum Square"/>
                <a:sym typeface="Nanum Square"/>
              </a:rPr>
              <a:t>직경이 2.5㎛이하인 먼지</a:t>
            </a:r>
          </a:p>
          <a:p>
            <a:pPr marL="389073" lvl="1" indent="-194537" algn="l">
              <a:lnSpc>
                <a:spcPts val="3081"/>
              </a:lnSpc>
              <a:buFont typeface="Arial"/>
              <a:buChar char="•"/>
            </a:pPr>
            <a:r>
              <a:rPr lang="en-US" sz="1802" spc="-36">
                <a:solidFill>
                  <a:srgbClr val="545454"/>
                </a:solidFill>
                <a:latin typeface="Nanum Square"/>
                <a:ea typeface="Nanum Square"/>
                <a:cs typeface="Nanum Square"/>
                <a:sym typeface="Nanum Square"/>
              </a:rPr>
              <a:t>미세먼지와 동일 경로로 배출</a:t>
            </a:r>
          </a:p>
          <a:p>
            <a:pPr marL="389073" lvl="1" indent="-194537" algn="l">
              <a:lnSpc>
                <a:spcPts val="3081"/>
              </a:lnSpc>
              <a:buFont typeface="Arial"/>
              <a:buChar char="•"/>
            </a:pPr>
            <a:r>
              <a:rPr lang="en-US" sz="1802" spc="-36">
                <a:solidFill>
                  <a:srgbClr val="545454"/>
                </a:solidFill>
                <a:latin typeface="Nanum Square"/>
                <a:ea typeface="Nanum Square"/>
                <a:cs typeface="Nanum Square"/>
                <a:sym typeface="Nanum Square"/>
              </a:rPr>
              <a:t>기도에서 걸러지지 못하고 대부분 폐포까지 침투하여 심장질환과 호흡기질환을 유발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69677" y="7131759"/>
            <a:ext cx="146445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24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오존(O3)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69677" y="7573084"/>
            <a:ext cx="4706355" cy="75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9073" lvl="1" indent="-194537" algn="l">
              <a:lnSpc>
                <a:spcPts val="3081"/>
              </a:lnSpc>
              <a:buFont typeface="Arial"/>
              <a:buChar char="•"/>
            </a:pPr>
            <a:r>
              <a:rPr lang="en-US" sz="1802" spc="-36">
                <a:solidFill>
                  <a:srgbClr val="545454"/>
                </a:solidFill>
                <a:latin typeface="Nanum Square"/>
                <a:ea typeface="Nanum Square"/>
                <a:cs typeface="Nanum Square"/>
                <a:sym typeface="Nanum Square"/>
              </a:rPr>
              <a:t>산소 원자 3개로 이루어진 기체</a:t>
            </a:r>
          </a:p>
          <a:p>
            <a:pPr marL="389073" lvl="1" indent="-194537" algn="l">
              <a:lnSpc>
                <a:spcPts val="3081"/>
              </a:lnSpc>
              <a:buFont typeface="Arial"/>
              <a:buChar char="•"/>
            </a:pPr>
            <a:r>
              <a:rPr lang="en-US" sz="1802" spc="-36">
                <a:solidFill>
                  <a:srgbClr val="545454"/>
                </a:solidFill>
                <a:latin typeface="Nanum Square"/>
                <a:ea typeface="Nanum Square"/>
                <a:cs typeface="Nanum Square"/>
                <a:sym typeface="Nanum Square"/>
              </a:rPr>
              <a:t>대류권에서 반복노출 시 폐에 피해를 줄 수 있음.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44996" y="2986922"/>
            <a:ext cx="2648331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24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아황산가스(SO2)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44996" y="3430686"/>
            <a:ext cx="6855752" cy="1150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9073" lvl="1" indent="-194537" algn="l">
              <a:lnSpc>
                <a:spcPts val="3081"/>
              </a:lnSpc>
              <a:buFont typeface="Arial"/>
              <a:buChar char="•"/>
            </a:pPr>
            <a:r>
              <a:rPr lang="en-US" sz="1802" spc="-36">
                <a:solidFill>
                  <a:srgbClr val="545454"/>
                </a:solidFill>
                <a:latin typeface="Nanum Square"/>
                <a:ea typeface="Nanum Square"/>
                <a:cs typeface="Nanum Square"/>
                <a:sym typeface="Nanum Square"/>
              </a:rPr>
              <a:t>황산화물(SOx)의 대표적인 가스상 대기오염물질</a:t>
            </a:r>
          </a:p>
          <a:p>
            <a:pPr marL="389073" lvl="1" indent="-194537" algn="l">
              <a:lnSpc>
                <a:spcPts val="3081"/>
              </a:lnSpc>
              <a:buFont typeface="Arial"/>
              <a:buChar char="•"/>
            </a:pPr>
            <a:r>
              <a:rPr lang="en-US" sz="1802" spc="-36">
                <a:solidFill>
                  <a:srgbClr val="545454"/>
                </a:solidFill>
                <a:latin typeface="Nanum Square"/>
                <a:ea typeface="Nanum Square"/>
                <a:cs typeface="Nanum Square"/>
                <a:sym typeface="Nanum Square"/>
              </a:rPr>
              <a:t>석탄, 석유 등의 화석연료가 연소할 때 주로 배출</a:t>
            </a:r>
          </a:p>
          <a:p>
            <a:pPr marL="389073" lvl="1" indent="-194537" algn="l">
              <a:lnSpc>
                <a:spcPts val="3081"/>
              </a:lnSpc>
              <a:buFont typeface="Arial"/>
              <a:buChar char="•"/>
            </a:pPr>
            <a:r>
              <a:rPr lang="en-US" sz="1802" spc="-36">
                <a:solidFill>
                  <a:srgbClr val="545454"/>
                </a:solidFill>
                <a:latin typeface="Nanum Square"/>
                <a:ea typeface="Nanum Square"/>
                <a:cs typeface="Nanum Square"/>
                <a:sym typeface="Nanum Square"/>
              </a:rPr>
              <a:t>각종 구조물의 부식, 생태계와 인간에 악영향을 미침.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44996" y="4852883"/>
            <a:ext cx="2710061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24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이산화질소(NO2)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44996" y="5296648"/>
            <a:ext cx="6575150" cy="154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9073" lvl="1" indent="-194537" algn="l">
              <a:lnSpc>
                <a:spcPts val="3081"/>
              </a:lnSpc>
              <a:buFont typeface="Arial"/>
              <a:buChar char="•"/>
            </a:pPr>
            <a:r>
              <a:rPr lang="en-US" sz="1802" spc="-36">
                <a:solidFill>
                  <a:srgbClr val="545454"/>
                </a:solidFill>
                <a:latin typeface="Nanum Square"/>
                <a:ea typeface="Nanum Square"/>
                <a:cs typeface="Nanum Square"/>
                <a:sym typeface="Nanum Square"/>
              </a:rPr>
              <a:t>오존(O3)을 생성하는 역할</a:t>
            </a:r>
          </a:p>
          <a:p>
            <a:pPr marL="389073" lvl="1" indent="-194537" algn="l">
              <a:lnSpc>
                <a:spcPts val="3081"/>
              </a:lnSpc>
              <a:buFont typeface="Arial"/>
              <a:buChar char="•"/>
            </a:pPr>
            <a:r>
              <a:rPr lang="en-US" sz="1802" spc="-36">
                <a:solidFill>
                  <a:srgbClr val="545454"/>
                </a:solidFill>
                <a:latin typeface="Nanum Square"/>
                <a:ea typeface="Nanum Square"/>
                <a:cs typeface="Nanum Square"/>
                <a:sym typeface="Nanum Square"/>
              </a:rPr>
              <a:t>자동차와 발전소와 같은 고온 연소공정과 화학물질 제조공정 등에서 연소과정 또는 연소 후 발생</a:t>
            </a:r>
          </a:p>
          <a:p>
            <a:pPr marL="389073" lvl="1" indent="-194537" algn="l">
              <a:lnSpc>
                <a:spcPts val="3081"/>
              </a:lnSpc>
              <a:buFont typeface="Arial"/>
              <a:buChar char="•"/>
            </a:pPr>
            <a:r>
              <a:rPr lang="en-US" sz="1802" spc="-36">
                <a:solidFill>
                  <a:srgbClr val="545454"/>
                </a:solidFill>
                <a:latin typeface="Nanum Square"/>
                <a:ea typeface="Nanum Square"/>
                <a:cs typeface="Nanum Square"/>
                <a:sym typeface="Nanum Square"/>
              </a:rPr>
              <a:t>호흡기에 자극을 줌.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58133" y="7162925"/>
            <a:ext cx="2710061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24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일산화탄소(CO)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58133" y="7606689"/>
            <a:ext cx="7029478" cy="75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9073" lvl="1" indent="-194537" algn="l">
              <a:lnSpc>
                <a:spcPts val="3081"/>
              </a:lnSpc>
              <a:buFont typeface="Arial"/>
              <a:buChar char="•"/>
            </a:pPr>
            <a:r>
              <a:rPr lang="en-US" sz="1802" spc="-36">
                <a:solidFill>
                  <a:srgbClr val="545454"/>
                </a:solidFill>
                <a:latin typeface="Nanum Square"/>
                <a:ea typeface="Nanum Square"/>
                <a:cs typeface="Nanum Square"/>
                <a:sym typeface="Nanum Square"/>
              </a:rPr>
              <a:t>주로 연료의 불완전 연소로 발생</a:t>
            </a:r>
          </a:p>
          <a:p>
            <a:pPr marL="389073" lvl="1" indent="-194537" algn="l">
              <a:lnSpc>
                <a:spcPts val="3081"/>
              </a:lnSpc>
              <a:buFont typeface="Arial"/>
              <a:buChar char="•"/>
            </a:pPr>
            <a:r>
              <a:rPr lang="en-US" sz="1802" spc="-36">
                <a:solidFill>
                  <a:srgbClr val="545454"/>
                </a:solidFill>
                <a:latin typeface="Nanum Square"/>
                <a:ea typeface="Nanum Square"/>
                <a:cs typeface="Nanum Square"/>
                <a:sym typeface="Nanum Square"/>
              </a:rPr>
              <a:t>뇌조직 및 신경계통에 주로 피해를 줌.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87294" y="8831720"/>
            <a:ext cx="2668742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5"/>
              </a:lnSpc>
            </a:pPr>
            <a:r>
              <a:rPr lang="en-US" sz="1500" spc="-30">
                <a:solidFill>
                  <a:srgbClr val="545454"/>
                </a:solidFill>
                <a:latin typeface="Nanum Square"/>
                <a:ea typeface="Nanum Square"/>
                <a:cs typeface="Nanum Square"/>
                <a:sym typeface="Nanum Square"/>
              </a:rPr>
              <a:t>출처: 서울특별시 대기환경정보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54885" y="4515168"/>
            <a:ext cx="12707149" cy="123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0"/>
              </a:lnSpc>
            </a:pPr>
            <a:r>
              <a:rPr lang="en-US" sz="8000" spc="-24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2. 대기오염물질 농도 추이</a:t>
            </a:r>
          </a:p>
        </p:txBody>
      </p:sp>
      <p:sp>
        <p:nvSpPr>
          <p:cNvPr id="3" name="Freeform 3"/>
          <p:cNvSpPr/>
          <p:nvPr/>
        </p:nvSpPr>
        <p:spPr>
          <a:xfrm>
            <a:off x="15915542" y="6615603"/>
            <a:ext cx="1984783" cy="3182017"/>
          </a:xfrm>
          <a:custGeom>
            <a:avLst/>
            <a:gdLst/>
            <a:ahLst/>
            <a:cxnLst/>
            <a:rect l="l" t="t" r="r" b="b"/>
            <a:pathLst>
              <a:path w="1984783" h="3182017">
                <a:moveTo>
                  <a:pt x="0" y="0"/>
                </a:moveTo>
                <a:lnTo>
                  <a:pt x="1984782" y="0"/>
                </a:lnTo>
                <a:lnTo>
                  <a:pt x="1984782" y="3182016"/>
                </a:lnTo>
                <a:lnTo>
                  <a:pt x="0" y="3182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488808" flipH="1" flipV="1">
            <a:off x="636959" y="4236772"/>
            <a:ext cx="1303096" cy="1108175"/>
          </a:xfrm>
          <a:custGeom>
            <a:avLst/>
            <a:gdLst/>
            <a:ahLst/>
            <a:cxnLst/>
            <a:rect l="l" t="t" r="r" b="b"/>
            <a:pathLst>
              <a:path w="1303096" h="1108175">
                <a:moveTo>
                  <a:pt x="1303096" y="1108175"/>
                </a:moveTo>
                <a:lnTo>
                  <a:pt x="0" y="1108175"/>
                </a:lnTo>
                <a:lnTo>
                  <a:pt x="0" y="0"/>
                </a:lnTo>
                <a:lnTo>
                  <a:pt x="1303096" y="0"/>
                </a:lnTo>
                <a:lnTo>
                  <a:pt x="1303096" y="110817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51014" y="941626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624765" y="8301868"/>
            <a:ext cx="13677140" cy="691340"/>
            <a:chOff x="0" y="0"/>
            <a:chExt cx="3731550" cy="1886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31550" cy="188619"/>
            </a:xfrm>
            <a:custGeom>
              <a:avLst/>
              <a:gdLst/>
              <a:ahLst/>
              <a:cxnLst/>
              <a:rect l="l" t="t" r="r" b="b"/>
              <a:pathLst>
                <a:path w="3731550" h="188619">
                  <a:moveTo>
                    <a:pt x="11321" y="0"/>
                  </a:moveTo>
                  <a:lnTo>
                    <a:pt x="3720229" y="0"/>
                  </a:lnTo>
                  <a:cubicBezTo>
                    <a:pt x="3726481" y="0"/>
                    <a:pt x="3731550" y="5069"/>
                    <a:pt x="3731550" y="11321"/>
                  </a:cubicBezTo>
                  <a:lnTo>
                    <a:pt x="3731550" y="177298"/>
                  </a:lnTo>
                  <a:cubicBezTo>
                    <a:pt x="3731550" y="183551"/>
                    <a:pt x="3726481" y="188619"/>
                    <a:pt x="3720229" y="188619"/>
                  </a:cubicBezTo>
                  <a:lnTo>
                    <a:pt x="11321" y="188619"/>
                  </a:lnTo>
                  <a:cubicBezTo>
                    <a:pt x="8318" y="188619"/>
                    <a:pt x="5439" y="187426"/>
                    <a:pt x="3316" y="185303"/>
                  </a:cubicBezTo>
                  <a:cubicBezTo>
                    <a:pt x="1193" y="183180"/>
                    <a:pt x="0" y="180301"/>
                    <a:pt x="0" y="177298"/>
                  </a:cubicBezTo>
                  <a:lnTo>
                    <a:pt x="0" y="11321"/>
                  </a:lnTo>
                  <a:cubicBezTo>
                    <a:pt x="0" y="5069"/>
                    <a:pt x="5069" y="0"/>
                    <a:pt x="11321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731550" cy="226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792139" y="6944808"/>
            <a:ext cx="2354582" cy="2048400"/>
          </a:xfrm>
          <a:custGeom>
            <a:avLst/>
            <a:gdLst/>
            <a:ahLst/>
            <a:cxnLst/>
            <a:rect l="l" t="t" r="r" b="b"/>
            <a:pathLst>
              <a:path w="2354582" h="2048400">
                <a:moveTo>
                  <a:pt x="0" y="0"/>
                </a:moveTo>
                <a:lnTo>
                  <a:pt x="2354582" y="0"/>
                </a:lnTo>
                <a:lnTo>
                  <a:pt x="2354582" y="2048400"/>
                </a:lnTo>
                <a:lnTo>
                  <a:pt x="0" y="204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6203196" flipH="1">
            <a:off x="15346491" y="3695411"/>
            <a:ext cx="1081642" cy="919846"/>
          </a:xfrm>
          <a:custGeom>
            <a:avLst/>
            <a:gdLst/>
            <a:ahLst/>
            <a:cxnLst/>
            <a:rect l="l" t="t" r="r" b="b"/>
            <a:pathLst>
              <a:path w="1081642" h="919846">
                <a:moveTo>
                  <a:pt x="1081642" y="0"/>
                </a:moveTo>
                <a:lnTo>
                  <a:pt x="0" y="0"/>
                </a:lnTo>
                <a:lnTo>
                  <a:pt x="0" y="919846"/>
                </a:lnTo>
                <a:lnTo>
                  <a:pt x="1081642" y="919846"/>
                </a:lnTo>
                <a:lnTo>
                  <a:pt x="108164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276408" y="2180366"/>
            <a:ext cx="11936159" cy="6027760"/>
          </a:xfrm>
          <a:custGeom>
            <a:avLst/>
            <a:gdLst/>
            <a:ahLst/>
            <a:cxnLst/>
            <a:rect l="l" t="t" r="r" b="b"/>
            <a:pathLst>
              <a:path w="11936159" h="6027760">
                <a:moveTo>
                  <a:pt x="0" y="0"/>
                </a:moveTo>
                <a:lnTo>
                  <a:pt x="11936159" y="0"/>
                </a:lnTo>
                <a:lnTo>
                  <a:pt x="11936159" y="6027760"/>
                </a:lnTo>
                <a:lnTo>
                  <a:pt x="0" y="6027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250036" y="1350581"/>
            <a:ext cx="14271640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 spc="-150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미세먼지 (PM10)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394185" y="8337975"/>
            <a:ext cx="7011756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4"/>
              </a:lnSpc>
            </a:pPr>
            <a:r>
              <a:rPr lang="en-US" sz="2499" spc="-49">
                <a:solidFill>
                  <a:srgbClr val="545454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미세먼지 농도는 일정한 패턴을 보이며 감소함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514025" y="4437815"/>
            <a:ext cx="993251" cy="3450966"/>
            <a:chOff x="0" y="0"/>
            <a:chExt cx="1324334" cy="4601288"/>
          </a:xfrm>
        </p:grpSpPr>
        <p:sp>
          <p:nvSpPr>
            <p:cNvPr id="25" name="AutoShape 25"/>
            <p:cNvSpPr/>
            <p:nvPr/>
          </p:nvSpPr>
          <p:spPr>
            <a:xfrm flipH="1">
              <a:off x="1289082" y="9541"/>
              <a:ext cx="0" cy="4582206"/>
            </a:xfrm>
            <a:prstGeom prst="line">
              <a:avLst/>
            </a:prstGeom>
            <a:ln w="7050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V="1">
              <a:off x="35253" y="35253"/>
              <a:ext cx="1253829" cy="0"/>
            </a:xfrm>
            <a:prstGeom prst="line">
              <a:avLst/>
            </a:prstGeom>
            <a:ln w="7050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>
              <a:off x="35253" y="9541"/>
              <a:ext cx="0" cy="4582206"/>
            </a:xfrm>
            <a:prstGeom prst="line">
              <a:avLst/>
            </a:prstGeom>
            <a:ln w="7050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V="1">
              <a:off x="35253" y="4566035"/>
              <a:ext cx="1253829" cy="0"/>
            </a:xfrm>
            <a:prstGeom prst="line">
              <a:avLst/>
            </a:prstGeom>
            <a:ln w="70506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928</Words>
  <Application>Microsoft Office PowerPoint</Application>
  <PresentationFormat>사용자 지정</PresentationFormat>
  <Paragraphs>226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6" baseType="lpstr">
      <vt:lpstr>Nanum Square Light</vt:lpstr>
      <vt:lpstr>210 네버랜드</vt:lpstr>
      <vt:lpstr>Arial</vt:lpstr>
      <vt:lpstr>Calibri</vt:lpstr>
      <vt:lpstr>210 네버랜드 Bold</vt:lpstr>
      <vt:lpstr>Nanum Square Bold</vt:lpstr>
      <vt:lpstr>210 네버랜드 Light</vt:lpstr>
      <vt:lpstr>Nanum Square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깔끔한 환경보호 기후변화  발표 프레젠테이션</dc:title>
  <dc:creator>kdp</dc:creator>
  <cp:lastModifiedBy>kdp</cp:lastModifiedBy>
  <cp:revision>2</cp:revision>
  <dcterms:created xsi:type="dcterms:W3CDTF">2006-08-16T00:00:00Z</dcterms:created>
  <dcterms:modified xsi:type="dcterms:W3CDTF">2025-02-10T06:57:56Z</dcterms:modified>
  <dc:identifier>DAGeqD-aAbA</dc:identifier>
</cp:coreProperties>
</file>